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7" r:id="rId5"/>
    <p:sldId id="258" r:id="rId6"/>
    <p:sldId id="259" r:id="rId7"/>
    <p:sldId id="268" r:id="rId8"/>
    <p:sldId id="269" r:id="rId9"/>
    <p:sldId id="260" r:id="rId10"/>
    <p:sldId id="261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ADAD4-8311-4FBF-B1C4-BEBB117244F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B930-AE3B-4CD8-A770-CBB1A5D049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BACB0-E176-49C4-A229-1044A5CDA52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5F8173-5EA4-4AED-ACD2-06F671789AE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D528A-C601-40C0-9F5D-4B87F39110E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2EF78-D651-4AD8-B9CE-B5F356B43D1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E25-CED0-4A25-8C20-F3E909C93A7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8FAE8-7AAD-4153-AB53-1859FC9ECC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C4D5B-0F50-473E-9A1E-F5698AEBE7E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F4BD6-949E-4AEF-9E3F-E322F7E70EE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03CD3-332C-40B8-80AF-DE2629B8043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5A6DA-6654-4AD7-A700-A45236E4696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ADCA73-24AD-48BD-89A8-BCDB035EF07A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r>
              <a:rPr lang="pl-PL" sz="2800" b="1"/>
              <a:t>Najważniejsze postanowienia poza zapisami wynikającymi z umowy o dofinansowanie projektów;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852738"/>
            <a:ext cx="8229600" cy="3455987"/>
          </a:xfrm>
        </p:spPr>
        <p:txBody>
          <a:bodyPr/>
          <a:lstStyle/>
          <a:p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4 ust 2.:</a:t>
            </a:r>
          </a:p>
          <a:p>
            <a:pPr lvl="1"/>
            <a:r>
              <a:rPr lang="pl-PL" sz="2400" dirty="0">
                <a:cs typeface="Arial" charset="0"/>
              </a:rPr>
              <a:t> kontakt PW z </a:t>
            </a:r>
            <a:r>
              <a:rPr lang="pl-PL" sz="2400" dirty="0" smtClean="0">
                <a:cs typeface="Arial" charset="0"/>
              </a:rPr>
              <a:t>IZ, WST</a:t>
            </a:r>
            <a:r>
              <a:rPr lang="pl-PL" sz="2400" dirty="0">
                <a:cs typeface="Arial" charset="0"/>
              </a:rPr>
              <a:t>;</a:t>
            </a:r>
          </a:p>
          <a:p>
            <a:pPr lvl="1"/>
            <a:r>
              <a:rPr lang="pl-PL" sz="2400" dirty="0">
                <a:cs typeface="Arial" charset="0"/>
              </a:rPr>
              <a:t>Przekazywanie dokumentacji dotyczącej projektu otrzymanej przez PW od instytucji wdrażających Program pozostałym PP;</a:t>
            </a:r>
          </a:p>
          <a:p>
            <a:pPr lvl="1"/>
            <a:r>
              <a:rPr lang="pl-PL" sz="2400" dirty="0">
                <a:cs typeface="Arial" charset="0"/>
              </a:rPr>
              <a:t>Wnioskowanie o dodatkowe informacje od instytucji wdrażających Program przez PP via PW;</a:t>
            </a:r>
          </a:p>
          <a:p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4 ust 4 zobowiązania PW;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1084263"/>
          </a:xfrm>
        </p:spPr>
        <p:txBody>
          <a:bodyPr/>
          <a:lstStyle/>
          <a:p>
            <a:r>
              <a:rPr lang="pl-PL" sz="2800" b="1"/>
              <a:t>Najważniejsze postanowienia poza zapisami wynikającymi z umowy o dofinansowanie projektów;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1663"/>
            <a:ext cx="8229600" cy="2984500"/>
          </a:xfrm>
        </p:spPr>
        <p:txBody>
          <a:bodyPr/>
          <a:lstStyle/>
          <a:p>
            <a:r>
              <a:rPr lang="en-US" sz="2400">
                <a:cs typeface="Arial" charset="0"/>
              </a:rPr>
              <a:t>§</a:t>
            </a:r>
            <a:r>
              <a:rPr lang="pl-PL" sz="2400">
                <a:cs typeface="Arial" charset="0"/>
              </a:rPr>
              <a:t> 5 Prawa i obowiązki partnerów;</a:t>
            </a:r>
          </a:p>
          <a:p>
            <a:r>
              <a:rPr lang="en-US" sz="2400">
                <a:cs typeface="Arial" charset="0"/>
              </a:rPr>
              <a:t>§</a:t>
            </a:r>
            <a:r>
              <a:rPr lang="pl-PL" sz="2400">
                <a:cs typeface="Arial" charset="0"/>
              </a:rPr>
              <a:t> 13 pkt. 2 rekomendacja IZ wprowadzenie mediatorów;</a:t>
            </a:r>
          </a:p>
          <a:p>
            <a:endParaRPr lang="pl-PL" sz="2400">
              <a:cs typeface="Arial" charset="0"/>
            </a:endParaRPr>
          </a:p>
          <a:p>
            <a:r>
              <a:rPr lang="pl-PL" sz="2400">
                <a:cs typeface="Arial" charset="0"/>
              </a:rPr>
              <a:t>Pozostałe zadania, obowiązki i role zgodnie z zapisami umowy o dofinansowanie projektu.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j030295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832" y="1700808"/>
            <a:ext cx="260985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143000"/>
          </a:xfrm>
        </p:spPr>
        <p:txBody>
          <a:bodyPr/>
          <a:lstStyle/>
          <a:p>
            <a:r>
              <a:rPr lang="pl-PL"/>
              <a:t>Dziękuję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/>
          <a:lstStyle/>
          <a:p>
            <a:r>
              <a:rPr lang="pl-PL" sz="4000" dirty="0"/>
              <a:t>Umowy o dofinansowanie projektów, umowy partnerskie</a:t>
            </a:r>
            <a:br>
              <a:rPr lang="pl-PL" sz="4000" dirty="0"/>
            </a:br>
            <a:r>
              <a:rPr lang="pl-PL" sz="4000" dirty="0"/>
              <a:t>- </a:t>
            </a:r>
            <a:r>
              <a:rPr lang="pl-PL" sz="4000" dirty="0" smtClean="0"/>
              <a:t>na co warto zwrócić szczególną uwagę</a:t>
            </a:r>
            <a:endParaRPr lang="pl-PL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5084763"/>
            <a:ext cx="2552700" cy="838200"/>
          </a:xfrm>
        </p:spPr>
        <p:txBody>
          <a:bodyPr/>
          <a:lstStyle/>
          <a:p>
            <a:pPr algn="r"/>
            <a:r>
              <a:rPr lang="pl-PL" sz="2000" i="1"/>
              <a:t>Grzegorz Gołda</a:t>
            </a:r>
          </a:p>
          <a:p>
            <a:pPr algn="r"/>
            <a:r>
              <a:rPr lang="pl-PL" sz="2000" i="1"/>
              <a:t>PWT PL-SK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57338"/>
            <a:ext cx="8229600" cy="1143000"/>
          </a:xfrm>
        </p:spPr>
        <p:txBody>
          <a:bodyPr/>
          <a:lstStyle/>
          <a:p>
            <a:r>
              <a:rPr lang="pl-PL" sz="4000" dirty="0"/>
              <a:t> </a:t>
            </a:r>
            <a:r>
              <a:rPr lang="pl-PL" sz="4000" dirty="0" smtClean="0"/>
              <a:t>Przeczytaj zanim podpiszesz!!!;</a:t>
            </a:r>
            <a:endParaRPr lang="pl-PL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5"/>
            <a:ext cx="8229600" cy="3201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 smtClean="0">
                <a:cs typeface="Arial" charset="0"/>
              </a:rPr>
              <a:t>Umowa o dofinansowanie projektu oraz umowa partnerska określa podstawowe prawa i obowiązki stron;</a:t>
            </a:r>
          </a:p>
          <a:p>
            <a:pPr>
              <a:lnSpc>
                <a:spcPct val="90000"/>
              </a:lnSpc>
            </a:pPr>
            <a:r>
              <a:rPr lang="pl-PL" sz="2400" dirty="0" smtClean="0">
                <a:cs typeface="Arial" charset="0"/>
              </a:rPr>
              <a:t>W umowach znajdują się odniesienia do innych dokumentów programowych zawierających istotne informacje wpływające na realizacje projektu;</a:t>
            </a:r>
          </a:p>
          <a:p>
            <a:pPr>
              <a:lnSpc>
                <a:spcPct val="90000"/>
              </a:lnSpc>
            </a:pPr>
            <a:r>
              <a:rPr lang="pl-PL" sz="2400" dirty="0" smtClean="0">
                <a:cs typeface="Arial" charset="0"/>
              </a:rPr>
              <a:t>Umowy określają istotne terminy z punktu widzenia wdrażania projektu;</a:t>
            </a:r>
          </a:p>
          <a:p>
            <a:pPr>
              <a:lnSpc>
                <a:spcPct val="90000"/>
              </a:lnSpc>
            </a:pPr>
            <a:r>
              <a:rPr lang="pl-PL" sz="2400" dirty="0" smtClean="0">
                <a:cs typeface="Arial" charset="0"/>
              </a:rPr>
              <a:t>Uwaga!!!!! Dwa wzory umów – projekty bez pomocy publicznej/ projekty z pomocą publiczną;</a:t>
            </a:r>
            <a:endParaRPr lang="en-US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/>
          <a:lstStyle/>
          <a:p>
            <a:r>
              <a:rPr lang="pl-PL" sz="4000" dirty="0"/>
              <a:t> Umowa o dofinansowanie projektu – najistotniejsze kwestie;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825552"/>
            <a:ext cx="8229600" cy="40324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2 ust. 3 i 4 stosowanie zarówno krajowych jak i wspólnotowych regulacji prawnych przez PW oraz </a:t>
            </a:r>
            <a:r>
              <a:rPr lang="pl-PL" sz="2000" dirty="0" smtClean="0">
                <a:cs typeface="Arial" charset="0"/>
              </a:rPr>
              <a:t>PP (podstawowe regulacje patrz preambuła oraz </a:t>
            </a: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1, ale nie tylko…);</a:t>
            </a:r>
            <a:endParaRPr lang="pl-PL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3 – budżet zgodność z wnioskiem aplikacyjnym jak i załącznikiem nr 1 do wniosku aplikacyjnego;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4 – okres realizacji projektu zgodny z wnioskiem </a:t>
            </a:r>
            <a:r>
              <a:rPr lang="pl-PL" sz="2000" dirty="0" smtClean="0">
                <a:cs typeface="Arial" charset="0"/>
              </a:rPr>
              <a:t>aplikacyjnym oraz zobowiązanie, że projekt jest realizowany zgodnie z aktualnym harmonogramem rzeczowo - finansowym;</a:t>
            </a:r>
            <a:endParaRPr lang="pl-PL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5 ust.1 </a:t>
            </a:r>
            <a:r>
              <a:rPr lang="pl-PL" sz="2000" dirty="0" smtClean="0">
                <a:cs typeface="Arial" charset="0"/>
              </a:rPr>
              <a:t>zakres odpowiedzialności PW;</a:t>
            </a:r>
            <a:endParaRPr lang="pl-PL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5 ust 5 i 6 odwołanie do umowy partnerskiej;</a:t>
            </a:r>
            <a:endParaRPr lang="en-US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96975"/>
            <a:ext cx="8229600" cy="1143000"/>
          </a:xfrm>
        </p:spPr>
        <p:txBody>
          <a:bodyPr/>
          <a:lstStyle/>
          <a:p>
            <a:r>
              <a:rPr lang="pl-PL" sz="3200"/>
              <a:t>Umowa o dofinansowanie projektu – najistotniejsze kwestie cd.;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4032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6 ust 1. okres raportowania 3 kolejne miesiące liczone od daty podpisania umowy o dofinansowanie projektu</a:t>
            </a:r>
            <a:r>
              <a:rPr lang="pl-PL" sz="2000" dirty="0" smtClean="0">
                <a:cs typeface="Arial" charset="0"/>
              </a:rPr>
              <a:t>;</a:t>
            </a:r>
            <a:endParaRPr lang="pl-PL" sz="20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6 ust. 11-15 uwrażliwiające na stosowanie krajowych zasad udzielania zamówień publicznych oraz ewentualne konsekwencje w przypadku nieprawidłowości w tym zakresie oraz monitorowania ewentualnych </a:t>
            </a:r>
            <a:r>
              <a:rPr lang="pl-PL" sz="2000" dirty="0" smtClean="0">
                <a:cs typeface="Arial" charset="0"/>
              </a:rPr>
              <a:t>przychodów netto </a:t>
            </a:r>
            <a:r>
              <a:rPr lang="pl-PL" sz="2000" dirty="0">
                <a:cs typeface="Arial" charset="0"/>
              </a:rPr>
              <a:t>oraz </a:t>
            </a:r>
            <a:r>
              <a:rPr lang="pl-PL" sz="2000" dirty="0" err="1">
                <a:cs typeface="Arial" charset="0"/>
              </a:rPr>
              <a:t>kwalifikowalności</a:t>
            </a:r>
            <a:r>
              <a:rPr lang="pl-PL" sz="2000" dirty="0">
                <a:cs typeface="Arial" charset="0"/>
              </a:rPr>
              <a:t> podatku VAT </a:t>
            </a:r>
            <a:r>
              <a:rPr lang="pl-PL" sz="2000" dirty="0" smtClean="0">
                <a:cs typeface="Arial" charset="0"/>
              </a:rPr>
              <a:t>(UWAGA </a:t>
            </a:r>
            <a:r>
              <a:rPr lang="pl-PL" sz="2000" dirty="0">
                <a:cs typeface="Arial" charset="0"/>
              </a:rPr>
              <a:t>na okres trwałości </a:t>
            </a:r>
            <a:r>
              <a:rPr lang="pl-PL" sz="2000" dirty="0" smtClean="0">
                <a:cs typeface="Arial" charset="0"/>
              </a:rPr>
              <a:t>projektu! W </a:t>
            </a:r>
            <a:r>
              <a:rPr lang="pl-PL" sz="2000" dirty="0">
                <a:cs typeface="Arial" charset="0"/>
              </a:rPr>
              <a:t>Polsce z wnioskiem do Urzędu Skarbowego z tytułu zwrotu podatku VAT można wystąpić 5 lat po poniesieniu takiego wydatku);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cs typeface="Arial" charset="0"/>
              </a:rPr>
              <a:t>§</a:t>
            </a:r>
            <a:r>
              <a:rPr lang="pl-PL" sz="2000" dirty="0">
                <a:cs typeface="Arial" charset="0"/>
              </a:rPr>
              <a:t> 7 ust. 3 </a:t>
            </a:r>
            <a:r>
              <a:rPr lang="pl-PL" sz="2000" dirty="0" smtClean="0">
                <a:cs typeface="Arial" charset="0"/>
              </a:rPr>
              <a:t>sposób naliczania </a:t>
            </a:r>
            <a:r>
              <a:rPr lang="pl-PL" sz="2000" dirty="0">
                <a:cs typeface="Arial" charset="0"/>
              </a:rPr>
              <a:t>odsetek od kwot przypisanych do zwrotu. </a:t>
            </a:r>
            <a:r>
              <a:rPr lang="pl-PL" sz="2000" b="1" dirty="0">
                <a:cs typeface="Arial" charset="0"/>
              </a:rPr>
              <a:t>Liczymy od dnia przekazania środków na rachunek </a:t>
            </a:r>
            <a:r>
              <a:rPr lang="pl-PL" sz="2000" b="1" dirty="0" smtClean="0">
                <a:cs typeface="Arial" charset="0"/>
              </a:rPr>
              <a:t>PW (nie od daty wykrycia nieprawidłowości);</a:t>
            </a:r>
            <a:endParaRPr lang="pl-PL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pl-PL" sz="2800"/>
              <a:t>Umowa o dofinansowanie projektu – najistotniejsze kwestie cd.;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3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8 kontrola i audyt, miejsce przechowywania dokumentów</a:t>
            </a:r>
            <a:r>
              <a:rPr lang="pl-PL" sz="24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cs typeface="Arial" charset="0"/>
              </a:rPr>
              <a:t>§</a:t>
            </a:r>
            <a:r>
              <a:rPr lang="pl-PL" sz="2400" dirty="0" smtClean="0">
                <a:cs typeface="Arial" charset="0"/>
              </a:rPr>
              <a:t> 9 obowiązki informacji i promocji;</a:t>
            </a:r>
            <a:endParaRPr lang="pl-PL" sz="24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11 ust. 1 i 2 </a:t>
            </a:r>
            <a:r>
              <a:rPr lang="pl-PL" sz="2400" dirty="0" smtClean="0">
                <a:cs typeface="Arial" charset="0"/>
              </a:rPr>
              <a:t>zobowiązania </a:t>
            </a:r>
            <a:r>
              <a:rPr lang="pl-PL" sz="2400" dirty="0">
                <a:cs typeface="Arial" charset="0"/>
              </a:rPr>
              <a:t>PW oraz </a:t>
            </a:r>
            <a:r>
              <a:rPr lang="pl-PL" sz="2400" dirty="0" smtClean="0">
                <a:cs typeface="Arial" charset="0"/>
              </a:rPr>
              <a:t>PP (w tym regularny monitoring przez PW postępu wdrażania projektu);</a:t>
            </a:r>
            <a:endParaRPr lang="pl-PL" sz="24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11 ust. 1 pkt. 8 archiwizacja dokumentów co najmniej do 31.12.2020 ale nie krócej niż 3 lata od daty zakończenia </a:t>
            </a:r>
            <a:r>
              <a:rPr lang="pl-PL" sz="2400" b="1" dirty="0">
                <a:cs typeface="Arial" charset="0"/>
              </a:rPr>
              <a:t>Programu </a:t>
            </a:r>
            <a:r>
              <a:rPr lang="pl-PL" sz="2400" dirty="0" smtClean="0">
                <a:cs typeface="Arial" charset="0"/>
              </a:rPr>
              <a:t>(UWAGA na </a:t>
            </a:r>
            <a:r>
              <a:rPr lang="pl-PL" sz="2400" dirty="0">
                <a:cs typeface="Arial" charset="0"/>
              </a:rPr>
              <a:t>czas obowiązywania umowy partnerskiej);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11 ust. 3 warunki ewentualnego wstrzymania </a:t>
            </a:r>
            <a:r>
              <a:rPr lang="pl-PL" sz="2400" dirty="0" smtClean="0">
                <a:cs typeface="Arial" charset="0"/>
              </a:rPr>
              <a:t>płatności </a:t>
            </a:r>
            <a:r>
              <a:rPr lang="pl-PL" sz="2400" dirty="0">
                <a:cs typeface="Arial" charset="0"/>
              </a:rPr>
              <a:t>przez IZ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pl-PL" sz="2800"/>
              <a:t>Umowa o dofinansowanie projektu – najistotniejsze kwestie cd.;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7522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wprowadzanie zmian w projekcie;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ust 3 zapewnienie trwałości w okresie 5 lat od dnia zakończenie </a:t>
            </a:r>
            <a:r>
              <a:rPr lang="pl-PL" sz="2000" b="1" dirty="0" smtClean="0">
                <a:cs typeface="Arial" charset="0"/>
              </a:rPr>
              <a:t>całego</a:t>
            </a:r>
            <a:r>
              <a:rPr lang="pl-PL" sz="2000" dirty="0" smtClean="0">
                <a:cs typeface="Arial" charset="0"/>
              </a:rPr>
              <a:t> projektu (data zakończenia projektu to data wypłacenia ostatniej refundacji z EFRR);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ust 4 – procedura zmian;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13 ust. 1 przesłanki do rozwiązania umowy o dofinansowanie projektu ( w tym fałszywe deklaracje przy wnioskowaniu o dofinansowanie, brak przestrzegania procedur wskazanych w umowie, lub przepisach krajowych lub unijnych, wydatkowanie przyznanego dofinansowania niezgodnie z przeznaczeniem );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13 ust 5 uwaga obowiązek sporządzenia raportu końcowego z realizacji projektu przez PW, niezależnie od faktu czy projekt został zrealizowany;</a:t>
            </a:r>
            <a:endParaRPr lang="pl-PL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pl-PL" sz="2400" dirty="0">
                <a:solidFill>
                  <a:schemeClr val="tx1"/>
                </a:solidFill>
              </a:rPr>
              <a:t>Umowa o dofinansowanie projektu </a:t>
            </a:r>
            <a:r>
              <a:rPr lang="pl-PL" sz="2400" dirty="0" smtClean="0">
                <a:solidFill>
                  <a:schemeClr val="tx1"/>
                </a:solidFill>
              </a:rPr>
              <a:t>z pomocą publiczną – </a:t>
            </a:r>
            <a:r>
              <a:rPr lang="pl-PL" sz="2400" dirty="0">
                <a:solidFill>
                  <a:schemeClr val="tx1"/>
                </a:solidFill>
              </a:rPr>
              <a:t>najistotniejsze </a:t>
            </a:r>
            <a:r>
              <a:rPr lang="pl-PL" sz="2400" dirty="0" smtClean="0">
                <a:solidFill>
                  <a:schemeClr val="tx1"/>
                </a:solidFill>
              </a:rPr>
              <a:t>dodatkowe postanowienia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7522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 definicje pomocy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, regionalnej pomocy inwestycyjnej, programu pomocowego;</a:t>
            </a:r>
          </a:p>
          <a:p>
            <a:pPr>
              <a:lnSpc>
                <a:spcPct val="80000"/>
              </a:lnSpc>
            </a:pPr>
            <a:endParaRPr lang="pl-PL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11 ust 1 pkt. 10 obowiązek PW przechowania dokumentów dotyczących udzielonej regionalnej pomocy inwestycyjnej lub pomocy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 przez okres 10 lat od daty wypłacenia ostatniej refundacji z EFRR;</a:t>
            </a:r>
          </a:p>
          <a:p>
            <a:pPr>
              <a:lnSpc>
                <a:spcPct val="80000"/>
              </a:lnSpc>
            </a:pPr>
            <a:endParaRPr lang="pl-PL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11 ust 2 pkt. 7 obowiązek przesyłania do IZ, za pośrednictwem właściwego kontrolera krajowego, co roku przez okres 10 lat licząc od dnia podpisania umowy o dofinansowanie, w przypadku korzystania z regionalnej pomocy inwestycyjnej lub pomocy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, przez PW w imieniu własnym oraz pozostałych partnerów oświadczenia o wykorzystaniu projektu zgodnie z unijnymi i krajowymi przepisami w zakresie pomocy publicznej oraz pomocy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pl-PL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12 ust. 8 zmiany w budżetach partnerów objętych pomocą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 lub regionalna pomocą inwestycyjną  musza być zgodne z warunkami określonymi w programie pomocowym i nie mogą prowadzić do zwiększenia wartości udzielonej pomocy;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r>
              <a:rPr lang="pl-PL"/>
              <a:t>Umowa partnerska - dodatkowo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800" dirty="0"/>
              <a:t>Wzór dostępny na stronach programu to niezbędne minimum nie podlegające ŻADNYM modyfikacjom;</a:t>
            </a:r>
          </a:p>
          <a:p>
            <a:pPr>
              <a:lnSpc>
                <a:spcPct val="80000"/>
              </a:lnSpc>
            </a:pPr>
            <a:r>
              <a:rPr lang="pl-PL" sz="2800" dirty="0"/>
              <a:t>Zawarta </a:t>
            </a:r>
            <a:r>
              <a:rPr lang="pl-PL" sz="2800" b="1" dirty="0" smtClean="0"/>
              <a:t>przed</a:t>
            </a:r>
            <a:r>
              <a:rPr lang="pl-PL" sz="2800" dirty="0" smtClean="0"/>
              <a:t> datą </a:t>
            </a:r>
            <a:r>
              <a:rPr lang="pl-PL" sz="2800" dirty="0"/>
              <a:t>podpisania </a:t>
            </a:r>
            <a:r>
              <a:rPr lang="pl-PL" sz="2800" dirty="0" smtClean="0"/>
              <a:t>umowy </a:t>
            </a:r>
            <a:r>
              <a:rPr lang="pl-PL" sz="2800" dirty="0"/>
              <a:t>o dofinansowanie </a:t>
            </a:r>
            <a:r>
              <a:rPr lang="pl-PL" sz="2800" dirty="0" smtClean="0"/>
              <a:t>projektu;</a:t>
            </a:r>
            <a:endParaRPr lang="pl-PL" sz="2800" dirty="0"/>
          </a:p>
          <a:p>
            <a:pPr>
              <a:lnSpc>
                <a:spcPct val="80000"/>
              </a:lnSpc>
            </a:pPr>
            <a:r>
              <a:rPr lang="pl-PL" sz="2800" dirty="0"/>
              <a:t>Kopia poświadczona za zgodność z oryginałem przesłana do WST </a:t>
            </a:r>
            <a:r>
              <a:rPr lang="pl-PL" sz="2800" dirty="0" smtClean="0"/>
              <a:t>wraz z innymi dokumentami wymaganymi do przygotowania umowy o dofinansowanie;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811</Words>
  <Application>Microsoft Office PowerPoint</Application>
  <PresentationFormat>Pokaz na ekranie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Projekt domyślny</vt:lpstr>
      <vt:lpstr>Slajd 1</vt:lpstr>
      <vt:lpstr>Umowy o dofinansowanie projektów, umowy partnerskie - na co warto zwrócić szczególną uwagę</vt:lpstr>
      <vt:lpstr> Przeczytaj zanim podpiszesz!!!;</vt:lpstr>
      <vt:lpstr> Umowa o dofinansowanie projektu – najistotniejsze kwestie;</vt:lpstr>
      <vt:lpstr>Umowa o dofinansowanie projektu – najistotniejsze kwestie cd.;</vt:lpstr>
      <vt:lpstr>Umowa o dofinansowanie projektu – najistotniejsze kwestie cd.;</vt:lpstr>
      <vt:lpstr>Umowa o dofinansowanie projektu – najistotniejsze kwestie cd.;</vt:lpstr>
      <vt:lpstr>Umowa o dofinansowanie projektu z pomocą publiczną – najistotniejsze dodatkowe postanowienia</vt:lpstr>
      <vt:lpstr>Umowa partnerska - dodatkowo</vt:lpstr>
      <vt:lpstr>Najważniejsze postanowienia poza zapisami wynikającymi z umowy o dofinansowanie projektów;</vt:lpstr>
      <vt:lpstr>Najważniejsze postanowienia poza zapisami wynikającymi z umowy o dofinansowanie projektów;</vt:lpstr>
      <vt:lpstr>Slajd 12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Umowy o dofinansowanie projektów, umowy partnerskie - najistotniejsze postanowienia</dc:title>
  <dc:creator>PLSK</dc:creator>
  <cp:lastModifiedBy>Agnieszka_Srokosz</cp:lastModifiedBy>
  <cp:revision>17</cp:revision>
  <dcterms:created xsi:type="dcterms:W3CDTF">2009-09-15T11:44:38Z</dcterms:created>
  <dcterms:modified xsi:type="dcterms:W3CDTF">2014-04-22T06:47:40Z</dcterms:modified>
</cp:coreProperties>
</file>