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8" r:id="rId2"/>
    <p:sldId id="264" r:id="rId3"/>
    <p:sldId id="259" r:id="rId4"/>
    <p:sldId id="260" r:id="rId5"/>
    <p:sldId id="294" r:id="rId6"/>
    <p:sldId id="299" r:id="rId7"/>
    <p:sldId id="263" r:id="rId8"/>
    <p:sldId id="295" r:id="rId9"/>
    <p:sldId id="289" r:id="rId10"/>
    <p:sldId id="265" r:id="rId11"/>
    <p:sldId id="291" r:id="rId12"/>
    <p:sldId id="267" r:id="rId13"/>
    <p:sldId id="269" r:id="rId14"/>
    <p:sldId id="276" r:id="rId15"/>
    <p:sldId id="287" r:id="rId16"/>
    <p:sldId id="286" r:id="rId17"/>
    <p:sldId id="281" r:id="rId18"/>
    <p:sldId id="266" r:id="rId19"/>
    <p:sldId id="292" r:id="rId20"/>
    <p:sldId id="275" r:id="rId21"/>
    <p:sldId id="274" r:id="rId22"/>
    <p:sldId id="293" r:id="rId23"/>
    <p:sldId id="278" r:id="rId24"/>
    <p:sldId id="283" r:id="rId25"/>
    <p:sldId id="282" r:id="rId26"/>
    <p:sldId id="298" r:id="rId27"/>
    <p:sldId id="300" r:id="rId28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9" autoAdjust="0"/>
    <p:restoredTop sz="95789" autoAdjust="0"/>
  </p:normalViewPr>
  <p:slideViewPr>
    <p:cSldViewPr>
      <p:cViewPr>
        <p:scale>
          <a:sx n="40" d="100"/>
          <a:sy n="40" d="100"/>
        </p:scale>
        <p:origin x="-2934" y="-1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3486" y="-90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4-22T14:06:12.531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329BB3-08A8-42EF-BDB0-D89B1AB7EBE7}" type="datetimeFigureOut">
              <a:rPr lang="sk-SK"/>
              <a:pPr>
                <a:defRPr/>
              </a:pPr>
              <a:t>22. 4. 2014</a:t>
            </a:fld>
            <a:endParaRPr lang="sk-SK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4946A15-7415-42B6-890F-C53ECA22A22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D033AB2-1465-4882-9A14-B7C6642B88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D906D7-1005-47E0-AE14-37A27B914368}" type="slidenum">
              <a:rPr lang="pl-PL" smtClean="0">
                <a:latin typeface="Times New Roman" charset="0"/>
              </a:rPr>
              <a:pPr/>
              <a:t>2</a:t>
            </a:fld>
            <a:endParaRPr lang="pl-PL" smtClean="0">
              <a:latin typeface="Times New Roman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2D4E87-FCA2-4CE2-8EF3-30467EB6E0D9}" type="slidenum">
              <a:rPr lang="pl-PL" smtClean="0">
                <a:latin typeface="Times New Roman" charset="0"/>
              </a:rPr>
              <a:pPr/>
              <a:t>17</a:t>
            </a:fld>
            <a:endParaRPr lang="pl-PL" smtClean="0">
              <a:latin typeface="Times New Roman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185277-F9F3-4210-8B3C-6ED7FC35D301}" type="slidenum">
              <a:rPr lang="pl-PL" smtClean="0">
                <a:latin typeface="Times New Roman" charset="0"/>
              </a:rPr>
              <a:pPr/>
              <a:t>18</a:t>
            </a:fld>
            <a:endParaRPr lang="pl-PL" smtClean="0">
              <a:latin typeface="Times New Roman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A31AD-9043-4957-9732-99FA1DCD8FBE}" type="slidenum">
              <a:rPr lang="pl-PL" smtClean="0">
                <a:latin typeface="Times New Roman" charset="0"/>
              </a:rPr>
              <a:pPr/>
              <a:t>19</a:t>
            </a:fld>
            <a:endParaRPr lang="pl-PL" smtClean="0">
              <a:latin typeface="Times New Roman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033AB2-1465-4882-9A14-B7C6642B8844}" type="slidenum">
              <a:rPr lang="pl-PL" smtClean="0"/>
              <a:pPr>
                <a:defRPr/>
              </a:pPr>
              <a:t>27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613AB3-CA25-4A1C-9C18-8530C4DF79DD}" type="slidenum">
              <a:rPr lang="pl-PL" smtClean="0">
                <a:latin typeface="Times New Roman" charset="0"/>
              </a:rPr>
              <a:pPr/>
              <a:t>3</a:t>
            </a:fld>
            <a:endParaRPr lang="pl-PL" smtClean="0">
              <a:latin typeface="Times New Roman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8F22B9-EEDB-46AC-98F0-AB4F41CDC22E}" type="slidenum">
              <a:rPr lang="pl-PL" smtClean="0">
                <a:latin typeface="Times New Roman" charset="0"/>
              </a:rPr>
              <a:pPr/>
              <a:t>4</a:t>
            </a:fld>
            <a:endParaRPr lang="pl-PL" smtClean="0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57A8AC-4303-4510-BED6-EFD6A14A51BE}" type="slidenum">
              <a:rPr lang="pl-PL" smtClean="0">
                <a:latin typeface="Times New Roman" pitchFamily="18" charset="0"/>
              </a:rPr>
              <a:pPr/>
              <a:t>6</a:t>
            </a:fld>
            <a:endParaRPr lang="pl-PL" dirty="0" smtClean="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540D5D-4B0B-4EBC-A36A-DF19AABFF94A}" type="slidenum">
              <a:rPr lang="pl-PL" smtClean="0">
                <a:latin typeface="Times New Roman" charset="0"/>
              </a:rPr>
              <a:pPr/>
              <a:t>7</a:t>
            </a:fld>
            <a:endParaRPr lang="pl-PL" smtClean="0">
              <a:latin typeface="Times New Roman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779C1C-073B-49BB-B095-F7757507400E}" type="slidenum">
              <a:rPr lang="pl-PL" smtClean="0">
                <a:latin typeface="Times New Roman" charset="0"/>
              </a:rPr>
              <a:pPr/>
              <a:t>9</a:t>
            </a:fld>
            <a:endParaRPr lang="pl-PL" smtClean="0">
              <a:latin typeface="Times New Roman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CA327C-21C8-4B39-A87E-28DF5D8507FF}" type="slidenum">
              <a:rPr lang="pl-PL" smtClean="0">
                <a:latin typeface="Times New Roman" charset="0"/>
              </a:rPr>
              <a:pPr/>
              <a:t>10</a:t>
            </a:fld>
            <a:endParaRPr lang="pl-PL" smtClean="0">
              <a:latin typeface="Times New Roman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24333D-E71F-4992-99B9-4781F31D874B}" type="slidenum">
              <a:rPr lang="pl-PL" smtClean="0">
                <a:latin typeface="Times New Roman" charset="0"/>
              </a:rPr>
              <a:pPr/>
              <a:t>11</a:t>
            </a:fld>
            <a:endParaRPr lang="pl-PL" smtClean="0">
              <a:latin typeface="Times New Roman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37C082-DA7B-4B2E-8026-9D5299224631}" type="slidenum">
              <a:rPr lang="pl-PL" smtClean="0">
                <a:latin typeface="Times New Roman" charset="0"/>
              </a:rPr>
              <a:pPr/>
              <a:t>12</a:t>
            </a:fld>
            <a:endParaRPr lang="pl-PL" smtClean="0">
              <a:latin typeface="Times New Roman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A1BA8-918F-44F0-8724-307C1ED9751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79F21-0BDE-470D-BA51-290B8B45FC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A0B4E-D086-4347-A353-5FA0690FAE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F8F3D-17F0-45FB-A69A-C7157853E9A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0A5C6-6360-4AFB-B651-7A1F5B5413A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96106-1E92-4C81-B8B5-846408D618A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94898-BCE3-470F-B605-06BDB25A7AB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C0B58-0207-4CA6-98D6-0F77D1DD946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6B0F1-ABDB-4C3C-BC26-DBA229B025F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17F5D-3006-4D25-8DC7-83151442A65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E34B8-02D7-497F-89AA-54DB9F9E2E9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pl-PL"/>
              <a:t>Stopka (tekst, tekst, tekst....)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F8CC78FD-050F-4FB9-B3F4-5E9E593F769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comments" Target="../comments/comment1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F:\Łukasz Gągulski\program_wspolpracy_transgranicznej_rp\zaakceptowane\PowerPoint_prezentacja\projekt_do_power_point_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51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pl-PL" b="1" smtClean="0">
                <a:solidFill>
                  <a:schemeClr val="bg1"/>
                </a:solidFill>
              </a:rPr>
              <a:t>Procedura zmian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CD910-B994-4FC0-8DBF-84754C6A1151}" type="slidenum">
              <a:rPr lang="pl-PL" smtClean="0">
                <a:solidFill>
                  <a:schemeClr val="accent6"/>
                </a:solidFill>
              </a:rPr>
              <a:pPr>
                <a:defRPr/>
              </a:pPr>
              <a:t>10</a:t>
            </a:fld>
            <a:endParaRPr lang="pl-PL" smtClean="0">
              <a:solidFill>
                <a:schemeClr val="accent6"/>
              </a:solidFill>
            </a:endParaRPr>
          </a:p>
        </p:txBody>
      </p:sp>
      <p:pic>
        <p:nvPicPr>
          <p:cNvPr id="13315" name="Picture 2" descr="D:\Łukasz Gągulski\program_wspolpracy_transgranicznej_rp\zaakceptowane\projekt_do_power_poin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28813"/>
            <a:ext cx="7772400" cy="4243387"/>
          </a:xfrm>
        </p:spPr>
        <p:txBody>
          <a:bodyPr/>
          <a:lstStyle/>
          <a:p>
            <a:pPr eaLnBrk="1" hangingPunct="1">
              <a:defRPr/>
            </a:pPr>
            <a:r>
              <a:rPr lang="pl-PL" sz="2000" dirty="0" smtClean="0">
                <a:latin typeface="Calibri" pitchFamily="34" charset="0"/>
              </a:rPr>
              <a:t>Zmiana wartości kategorii budżetowych powyżej 20% w stosunku do ich pierwotnych wartości</a:t>
            </a:r>
          </a:p>
          <a:p>
            <a:pPr eaLnBrk="1" hangingPunct="1">
              <a:defRPr/>
            </a:pPr>
            <a:r>
              <a:rPr lang="pl-PL" sz="2000" dirty="0" smtClean="0">
                <a:latin typeface="Calibri" pitchFamily="34" charset="0"/>
              </a:rPr>
              <a:t>Zmiany niefinansowe,</a:t>
            </a:r>
          </a:p>
          <a:p>
            <a:pPr eaLnBrk="1" hangingPunct="1">
              <a:defRPr/>
            </a:pPr>
            <a:r>
              <a:rPr lang="pl-PL" sz="2000" dirty="0" smtClean="0">
                <a:latin typeface="Calibri" pitchFamily="34" charset="0"/>
              </a:rPr>
              <a:t>Dodawanie nowych działań w projekcie,</a:t>
            </a:r>
          </a:p>
          <a:p>
            <a:pPr eaLnBrk="1" hangingPunct="1">
              <a:defRPr/>
            </a:pPr>
            <a:r>
              <a:rPr lang="pl-PL" sz="2000" dirty="0" smtClean="0">
                <a:latin typeface="Calibri" pitchFamily="34" charset="0"/>
              </a:rPr>
              <a:t>Zmiana harmonogramu rzeczowo-finansowego</a:t>
            </a:r>
          </a:p>
          <a:p>
            <a:pPr eaLnBrk="1" hangingPunct="1">
              <a:defRPr/>
            </a:pPr>
            <a:r>
              <a:rPr lang="pl-PL" sz="2000" dirty="0" smtClean="0">
                <a:latin typeface="Calibri" pitchFamily="34" charset="0"/>
              </a:rPr>
              <a:t>Zmiana wskaźników,</a:t>
            </a:r>
          </a:p>
          <a:p>
            <a:pPr eaLnBrk="1" hangingPunct="1">
              <a:defRPr/>
            </a:pPr>
            <a:r>
              <a:rPr lang="pl-PL" sz="2000" dirty="0" smtClean="0">
                <a:latin typeface="Calibri" pitchFamily="34" charset="0"/>
              </a:rPr>
              <a:t>Roboty dodatkowe.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pl-PL" sz="2400" b="1" dirty="0" smtClean="0">
                <a:latin typeface="Calibri" pitchFamily="34" charset="0"/>
              </a:rPr>
              <a:t>Procedura wprowadzania zmian powyżej 20% wartości poszczególnych kategorii budżetowych nie dotyczy oszczędności powstałych w wyniku przeprowadzenia postępowania przetargowego (</a:t>
            </a:r>
            <a:r>
              <a:rPr lang="pl-PL" sz="2400" dirty="0" smtClean="0">
                <a:latin typeface="Calibri" pitchFamily="34" charset="0"/>
              </a:rPr>
              <a:t>dla kategorii 7 Inwestycje</a:t>
            </a:r>
            <a:r>
              <a:rPr lang="pl-PL" sz="2400" b="1" dirty="0" smtClean="0">
                <a:latin typeface="Calibri" pitchFamily="34" charset="0"/>
              </a:rPr>
              <a:t>).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971550" y="1196975"/>
            <a:ext cx="74882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b="1" dirty="0">
                <a:solidFill>
                  <a:schemeClr val="accent6"/>
                </a:solidFill>
                <a:latin typeface="Times New Roman" pitchFamily="18" charset="0"/>
              </a:rPr>
              <a:t>2. Zmiany wymagające decyzji WST </a:t>
            </a:r>
            <a:endParaRPr lang="sk-SK" sz="2800" dirty="0">
              <a:solidFill>
                <a:schemeClr val="accent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D3EC53-F88E-4966-B063-D7F04C20B6D4}" type="slidenum">
              <a:rPr lang="pl-PL" smtClean="0">
                <a:solidFill>
                  <a:schemeClr val="accent6"/>
                </a:solidFill>
              </a:rPr>
              <a:pPr>
                <a:defRPr/>
              </a:pPr>
              <a:t>11</a:t>
            </a:fld>
            <a:endParaRPr lang="pl-PL" smtClean="0">
              <a:solidFill>
                <a:schemeClr val="accent6"/>
              </a:solidFill>
            </a:endParaRPr>
          </a:p>
        </p:txBody>
      </p:sp>
      <p:pic>
        <p:nvPicPr>
          <p:cNvPr id="14339" name="Picture 2" descr="D:\Łukasz Gągulski\program_wspolpracy_transgranicznej_rp\zaakceptowane\projekt_do_power_poin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786063"/>
            <a:ext cx="7772400" cy="2714625"/>
          </a:xfrm>
        </p:spPr>
        <p:txBody>
          <a:bodyPr/>
          <a:lstStyle/>
          <a:p>
            <a:pPr algn="just" eaLnBrk="1" hangingPunct="1">
              <a:defRPr/>
            </a:pPr>
            <a:r>
              <a:rPr lang="pl-PL" sz="2400" dirty="0" smtClean="0"/>
              <a:t>Zmiana wartości kategorii budżetowych powyżej 20% w stosunku do ich pierwotnych warto</a:t>
            </a:r>
            <a:r>
              <a:rPr lang="pl-PL" sz="2000" dirty="0" smtClean="0"/>
              <a:t>ści</a:t>
            </a:r>
          </a:p>
          <a:p>
            <a:pPr algn="just" eaLnBrk="1" hangingPunct="1">
              <a:buFontTx/>
              <a:buNone/>
              <a:defRPr/>
            </a:pPr>
            <a:endParaRPr lang="pl-PL" sz="2000" dirty="0" smtClean="0"/>
          </a:p>
          <a:p>
            <a:pPr marL="457200" indent="-457200" algn="just" eaLnBrk="1" hangingPunct="1">
              <a:defRPr/>
            </a:pPr>
            <a:r>
              <a:rPr lang="pl-PL" sz="2000" dirty="0" smtClean="0"/>
              <a:t>próg zmian powyżej 20% kalkuluje się na poziomie budżetów poszczególnych partnerów projektu w stosunku do </a:t>
            </a:r>
            <a:r>
              <a:rPr lang="pl-PL" sz="2000" b="1" dirty="0" smtClean="0"/>
              <a:t>pierwotnych</a:t>
            </a:r>
            <a:r>
              <a:rPr lang="pl-PL" sz="2000" dirty="0" smtClean="0"/>
              <a:t> </a:t>
            </a:r>
            <a:r>
              <a:rPr lang="pl-PL" sz="2000" b="1" dirty="0" smtClean="0"/>
              <a:t>wartości budżetów </a:t>
            </a:r>
            <a:r>
              <a:rPr lang="pl-PL" sz="2000" dirty="0" smtClean="0"/>
              <a:t>stanowiących załącznik do zatwierdzonego przez KM wniosku o </a:t>
            </a:r>
            <a:r>
              <a:rPr lang="sk-SK" sz="2000" dirty="0" err="1" smtClean="0"/>
              <a:t>dofinansowanie</a:t>
            </a:r>
            <a:endParaRPr lang="pl-PL" sz="2000" dirty="0" smtClean="0"/>
          </a:p>
        </p:txBody>
      </p:sp>
      <p:sp>
        <p:nvSpPr>
          <p:cNvPr id="7" name="BlokTextu 6"/>
          <p:cNvSpPr txBox="1"/>
          <p:nvPr/>
        </p:nvSpPr>
        <p:spPr>
          <a:xfrm>
            <a:off x="971550" y="1196975"/>
            <a:ext cx="74882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b="1" dirty="0">
                <a:solidFill>
                  <a:schemeClr val="accent6"/>
                </a:solidFill>
                <a:latin typeface="Times New Roman" pitchFamily="18" charset="0"/>
              </a:rPr>
              <a:t>2. Zmiany wymagające decyzji WST </a:t>
            </a:r>
            <a:endParaRPr lang="sk-SK" sz="2800" dirty="0">
              <a:solidFill>
                <a:schemeClr val="accent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AC214E-00E2-4239-BC7B-387D24D2BEBF}" type="slidenum">
              <a:rPr lang="pl-PL" smtClean="0">
                <a:latin typeface="Times New Roman" charset="0"/>
              </a:rPr>
              <a:pPr/>
              <a:t>12</a:t>
            </a:fld>
            <a:endParaRPr lang="pl-PL" smtClean="0">
              <a:latin typeface="Times New Roman" charset="0"/>
            </a:endParaRPr>
          </a:p>
        </p:txBody>
      </p:sp>
      <p:pic>
        <p:nvPicPr>
          <p:cNvPr id="15363" name="Picture 2" descr="D:\Łukasz Gągulski\program_wspolpracy_transgranicznej_rp\zaakceptowane\projekt_do_power_poin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857500"/>
            <a:ext cx="7772400" cy="2516188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Zmiany niefinansowe w budżecie</a:t>
            </a:r>
          </a:p>
          <a:p>
            <a:pPr eaLnBrk="1" hangingPunct="1">
              <a:buFontTx/>
              <a:buNone/>
              <a:defRPr/>
            </a:pPr>
            <a:endParaRPr lang="pl-PL" sz="2400" dirty="0" smtClean="0">
              <a:latin typeface="Calibri" pitchFamily="34" charset="0"/>
            </a:endParaRPr>
          </a:p>
          <a:p>
            <a:pPr marL="457200" indent="-457200" algn="just" eaLnBrk="1" hangingPunct="1">
              <a:defRPr/>
            </a:pPr>
            <a:r>
              <a:rPr lang="pl-PL" sz="2400" dirty="0" smtClean="0">
                <a:latin typeface="Calibri" pitchFamily="34" charset="0"/>
              </a:rPr>
              <a:t>Modyfikacja opisów poszczególnych pozycji budżetowych lub wprowadzanie nowych pozycji do budżetu projektu,</a:t>
            </a:r>
          </a:p>
          <a:p>
            <a:pPr eaLnBrk="1" hangingPunct="1">
              <a:defRPr/>
            </a:pPr>
            <a:endParaRPr lang="pl-PL" sz="2400" dirty="0" smtClean="0">
              <a:solidFill>
                <a:schemeClr val="accent6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900113" y="1341438"/>
            <a:ext cx="7416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b="1" dirty="0">
                <a:solidFill>
                  <a:schemeClr val="accent6"/>
                </a:solidFill>
                <a:latin typeface="Times New Roman" pitchFamily="18" charset="0"/>
              </a:rPr>
              <a:t>2. Zmiany wymagające decyzji WST</a:t>
            </a:r>
            <a:endParaRPr lang="sk-SK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Łukasz Gągulski\program_wspolpracy_transgranicznej_rp\zaakceptowane\projekt_do_power_poin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1125538"/>
            <a:ext cx="7772400" cy="863600"/>
          </a:xfrm>
        </p:spPr>
        <p:txBody>
          <a:bodyPr/>
          <a:lstStyle/>
          <a:p>
            <a:pPr>
              <a:defRPr/>
            </a:pPr>
            <a:r>
              <a:rPr lang="pl-PL" sz="2800" b="1" dirty="0" smtClean="0">
                <a:solidFill>
                  <a:schemeClr val="accent6"/>
                </a:solidFill>
              </a:rPr>
              <a:t>2. Zmiany wymagające decyzji WST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4213" y="2133600"/>
            <a:ext cx="7772400" cy="3795713"/>
          </a:xfrm>
        </p:spPr>
        <p:txBody>
          <a:bodyPr/>
          <a:lstStyle/>
          <a:p>
            <a:pPr algn="ctr">
              <a:buNone/>
              <a:defRPr/>
            </a:pPr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  <a:t>Zmiany </a:t>
            </a:r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  <a:t>w harmonogramie rzeczowo – finansowym</a:t>
            </a:r>
            <a:endParaRPr lang="pl-PL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pl-PL" sz="2200" dirty="0" smtClean="0"/>
              <a:t>w </a:t>
            </a:r>
            <a:r>
              <a:rPr lang="pl-PL" sz="2200" dirty="0" smtClean="0"/>
              <a:t>przypadku, jeżeli różnica pomiędzy rzeczywistym terminem realizacji działania a terminem, który został zaplanowany w harmonogramie rzeczowo – finansowym </a:t>
            </a:r>
            <a:r>
              <a:rPr lang="pl-PL" sz="2200" b="1" dirty="0" smtClean="0"/>
              <a:t>przekracza 6 miesięcy </a:t>
            </a:r>
            <a:r>
              <a:rPr lang="pl-PL" sz="2200" dirty="0" smtClean="0"/>
              <a:t>kalendarzowych lub </a:t>
            </a:r>
            <a:r>
              <a:rPr lang="pl-PL" sz="2200" b="1" dirty="0" smtClean="0"/>
              <a:t>ma wpływ na termin </a:t>
            </a:r>
            <a:r>
              <a:rPr lang="pl-PL" sz="2200" dirty="0" smtClean="0"/>
              <a:t>zakończenia realizacji projektu, </a:t>
            </a:r>
            <a:r>
              <a:rPr lang="pl-PL" sz="2200" b="1" dirty="0" smtClean="0"/>
              <a:t>aktualizacja harmonogramu jest wymagana,</a:t>
            </a:r>
          </a:p>
          <a:p>
            <a:pPr algn="just">
              <a:defRPr/>
            </a:pPr>
            <a:r>
              <a:rPr lang="pl-PL" sz="2200" dirty="0" smtClean="0"/>
              <a:t>Zmiana wartości działań, etapów w harmonogramie rzeczowo-finansowym</a:t>
            </a:r>
          </a:p>
          <a:p>
            <a:pPr>
              <a:defRPr/>
            </a:pPr>
            <a:endParaRPr lang="pl-PL" sz="2200" dirty="0">
              <a:solidFill>
                <a:schemeClr val="accent6"/>
              </a:solidFill>
            </a:endParaRPr>
          </a:p>
        </p:txBody>
      </p:sp>
      <p:sp>
        <p:nvSpPr>
          <p:cNvPr id="16389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2C7A29-117C-4468-97D1-52B20B4A3435}" type="slidenum">
              <a:rPr lang="pl-PL" smtClean="0">
                <a:latin typeface="Times New Roman" charset="0"/>
              </a:rPr>
              <a:pPr/>
              <a:t>13</a:t>
            </a:fld>
            <a:endParaRPr lang="pl-PL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Łukasz Gągulski\program_wspolpracy_transgranicznej_rp\zaakceptowane\projekt_do_power_poin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1357313"/>
            <a:ext cx="7772400" cy="714375"/>
          </a:xfrm>
        </p:spPr>
        <p:txBody>
          <a:bodyPr/>
          <a:lstStyle/>
          <a:p>
            <a:pPr>
              <a:defRPr/>
            </a:pPr>
            <a:r>
              <a:rPr lang="pl-PL" sz="2800" b="1" dirty="0" smtClean="0">
                <a:solidFill>
                  <a:schemeClr val="accent6"/>
                </a:solidFill>
              </a:rPr>
              <a:t>2. Zmiany wymagające decyzji WST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4213" y="2276872"/>
            <a:ext cx="7772400" cy="4104455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pl-PL" sz="1600" dirty="0" smtClean="0">
                <a:solidFill>
                  <a:schemeClr val="accent6"/>
                </a:solidFill>
              </a:rPr>
              <a:t> </a:t>
            </a:r>
            <a:r>
              <a:rPr lang="pl-PL" sz="2400" b="1" dirty="0" smtClean="0">
                <a:solidFill>
                  <a:schemeClr val="accent6"/>
                </a:solidFill>
              </a:rPr>
              <a:t>Dodawanie nowych działań </a:t>
            </a:r>
          </a:p>
          <a:p>
            <a:pPr marL="0" indent="0">
              <a:buNone/>
              <a:defRPr/>
            </a:pPr>
            <a:r>
              <a:rPr lang="pl-PL" sz="1600" dirty="0" smtClean="0">
                <a:solidFill>
                  <a:schemeClr val="accent6"/>
                </a:solidFill>
              </a:rPr>
              <a:t>  </a:t>
            </a:r>
          </a:p>
          <a:p>
            <a:pPr marL="0" indent="0" algn="ctr">
              <a:defRPr/>
            </a:pPr>
            <a:r>
              <a:rPr lang="pl-PL" sz="2000" dirty="0" smtClean="0">
                <a:latin typeface="Calibri" pitchFamily="34" charset="0"/>
              </a:rPr>
              <a:t> nowe działania muszą być zgodne z założeniami oraz celami projektu </a:t>
            </a:r>
          </a:p>
          <a:p>
            <a:pPr marL="0" indent="0">
              <a:buFontTx/>
              <a:buChar char="-"/>
              <a:defRPr/>
            </a:pPr>
            <a:endParaRPr lang="pl-PL" sz="1600" dirty="0" smtClean="0"/>
          </a:p>
          <a:p>
            <a:pPr marL="0" indent="0">
              <a:buFontTx/>
              <a:buNone/>
              <a:defRPr/>
            </a:pPr>
            <a:endParaRPr lang="pl-PL" sz="1600" dirty="0" smtClean="0">
              <a:solidFill>
                <a:schemeClr val="accent6"/>
              </a:solidFill>
            </a:endParaRPr>
          </a:p>
          <a:p>
            <a:pPr marL="0" indent="0" algn="ctr">
              <a:buNone/>
              <a:defRPr/>
            </a:pPr>
            <a:r>
              <a:rPr lang="pl-PL" sz="2400" b="1" dirty="0" smtClean="0">
                <a:solidFill>
                  <a:schemeClr val="accent6"/>
                </a:solidFill>
                <a:latin typeface="Calibri" pitchFamily="34" charset="0"/>
              </a:rPr>
              <a:t>Zmiana wskaźników</a:t>
            </a:r>
            <a:endParaRPr lang="pl-PL" sz="1600" b="1" dirty="0" smtClean="0">
              <a:solidFill>
                <a:schemeClr val="accent6"/>
              </a:solidFill>
              <a:latin typeface="Calibri" pitchFamily="34" charset="0"/>
            </a:endParaRPr>
          </a:p>
          <a:p>
            <a:pPr marL="0" indent="0">
              <a:buFontTx/>
              <a:buNone/>
              <a:defRPr/>
            </a:pPr>
            <a:endParaRPr lang="pl-PL" sz="1600" dirty="0" smtClean="0">
              <a:solidFill>
                <a:schemeClr val="accent6"/>
              </a:solidFill>
            </a:endParaRPr>
          </a:p>
          <a:p>
            <a:pPr marL="0" indent="0">
              <a:defRPr/>
            </a:pPr>
            <a:r>
              <a:rPr lang="pl-PL" sz="2000" dirty="0" smtClean="0">
                <a:latin typeface="Calibri" pitchFamily="34" charset="0"/>
              </a:rPr>
              <a:t>  </a:t>
            </a:r>
            <a:r>
              <a:rPr lang="pl-PL" sz="2000" dirty="0" smtClean="0">
                <a:latin typeface="Calibri" pitchFamily="34" charset="0"/>
              </a:rPr>
              <a:t>zmiany </a:t>
            </a:r>
            <a:r>
              <a:rPr lang="pl-PL" sz="2000" dirty="0" smtClean="0">
                <a:latin typeface="Calibri" pitchFamily="34" charset="0"/>
              </a:rPr>
              <a:t>w zakresie wartości poszczególnych wskaźników projektu (zarówno zmiany zwiększające, jak i zmniejszające wartość danego wskaźnika) należy ustalać indywidualnie z WST.</a:t>
            </a:r>
          </a:p>
        </p:txBody>
      </p:sp>
      <p:sp>
        <p:nvSpPr>
          <p:cNvPr id="17413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8ADC8E-30D6-4D72-A78B-BA55E5B991B0}" type="slidenum">
              <a:rPr lang="pl-PL" smtClean="0">
                <a:latin typeface="Times New Roman" charset="0"/>
              </a:rPr>
              <a:pPr/>
              <a:t>14</a:t>
            </a:fld>
            <a:endParaRPr lang="pl-PL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Łukasz Gągulski\program_wspolpracy_transgranicznej_rp\zaakceptowane\projekt_do_power_poin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1285875"/>
            <a:ext cx="7772400" cy="928688"/>
          </a:xfrm>
        </p:spPr>
        <p:txBody>
          <a:bodyPr/>
          <a:lstStyle/>
          <a:p>
            <a:pPr>
              <a:defRPr/>
            </a:pPr>
            <a:r>
              <a:rPr lang="pl-PL" sz="2800" b="1" dirty="0" smtClean="0">
                <a:solidFill>
                  <a:schemeClr val="accent6"/>
                </a:solidFill>
              </a:rPr>
              <a:t>2. Zmiany wymagające decyzji </a:t>
            </a:r>
            <a:r>
              <a:rPr lang="pl-PL" sz="2800" b="1" dirty="0" smtClean="0">
                <a:solidFill>
                  <a:schemeClr val="accent6"/>
                </a:solidFill>
              </a:rPr>
              <a:t>WST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4213" y="2420888"/>
            <a:ext cx="7772400" cy="3436987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pl-PL" sz="2400" b="1" dirty="0" smtClean="0">
                <a:solidFill>
                  <a:schemeClr val="accent6"/>
                </a:solidFill>
                <a:latin typeface="Calibri" pitchFamily="34" charset="0"/>
              </a:rPr>
              <a:t>Roboty dodatkowe (1)</a:t>
            </a:r>
            <a:endParaRPr lang="pl-PL" sz="2400" dirty="0" smtClean="0">
              <a:solidFill>
                <a:schemeClr val="accent6"/>
              </a:solidFill>
              <a:latin typeface="Calibri" pitchFamily="34" charset="0"/>
            </a:endParaRPr>
          </a:p>
          <a:p>
            <a:pPr marL="0" indent="0" algn="just">
              <a:buFontTx/>
              <a:buNone/>
              <a:defRPr/>
            </a:pPr>
            <a:endParaRPr lang="pl-PL" sz="2400" dirty="0" smtClean="0">
              <a:solidFill>
                <a:schemeClr val="accent6"/>
              </a:solidFill>
              <a:latin typeface="Calibri" pitchFamily="34" charset="0"/>
            </a:endParaRPr>
          </a:p>
          <a:p>
            <a:pPr marL="0" indent="0" algn="just">
              <a:buFontTx/>
              <a:buNone/>
              <a:defRPr/>
            </a:pPr>
            <a:r>
              <a:rPr lang="pl-PL" sz="2400" dirty="0" smtClean="0">
                <a:latin typeface="Calibri" pitchFamily="34" charset="0"/>
              </a:rPr>
              <a:t>Dodatkowe roboty w rozumieniu przepisów regulujących zamówienia publiczne po stronie polskiej i słowackiej, które nie zostały wcześniej zaplanowane w budżecie projektu, mogą zostać uznane jako wydatek </a:t>
            </a:r>
            <a:r>
              <a:rPr lang="pl-PL" sz="2400" dirty="0" err="1" smtClean="0">
                <a:latin typeface="Calibri" pitchFamily="34" charset="0"/>
              </a:rPr>
              <a:t>kwalifikowalny</a:t>
            </a:r>
            <a:r>
              <a:rPr lang="pl-PL" sz="2400" dirty="0" smtClean="0">
                <a:latin typeface="Calibri" pitchFamily="34" charset="0"/>
              </a:rPr>
              <a:t> na zasadzie wprowadzenia zmiany w projekcie wyłącznie za zgodą WST.</a:t>
            </a:r>
          </a:p>
          <a:p>
            <a:pPr marL="0" indent="0">
              <a:buFontTx/>
              <a:buNone/>
              <a:defRPr/>
            </a:pPr>
            <a:endParaRPr lang="pl-PL" sz="2400" dirty="0" smtClean="0">
              <a:solidFill>
                <a:schemeClr val="accent6"/>
              </a:solidFill>
            </a:endParaRPr>
          </a:p>
        </p:txBody>
      </p:sp>
      <p:sp>
        <p:nvSpPr>
          <p:cNvPr id="18437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349A2B-68EA-4FE5-9898-50008BBB77F8}" type="slidenum">
              <a:rPr lang="pl-PL" smtClean="0">
                <a:latin typeface="Times New Roman" charset="0"/>
              </a:rPr>
              <a:pPr/>
              <a:t>15</a:t>
            </a:fld>
            <a:endParaRPr lang="pl-PL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Łukasz Gągulski\program_wspolpracy_transgranicznej_rp\zaakceptowane\projekt_do_power_poin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1125538"/>
            <a:ext cx="7772400" cy="731837"/>
          </a:xfrm>
        </p:spPr>
        <p:txBody>
          <a:bodyPr/>
          <a:lstStyle/>
          <a:p>
            <a:pPr>
              <a:defRPr/>
            </a:pPr>
            <a:r>
              <a:rPr lang="pl-PL" sz="2800" b="1" dirty="0" smtClean="0">
                <a:solidFill>
                  <a:schemeClr val="accent6"/>
                </a:solidFill>
              </a:rPr>
              <a:t>2. Zmiany wymagające decyzji WST </a:t>
            </a:r>
            <a:br>
              <a:rPr lang="pl-PL" sz="2800" b="1" dirty="0" smtClean="0">
                <a:solidFill>
                  <a:schemeClr val="accent6"/>
                </a:solidFill>
              </a:rPr>
            </a:br>
            <a:r>
              <a:rPr lang="pl-PL" sz="2800" b="1" dirty="0" smtClean="0">
                <a:solidFill>
                  <a:schemeClr val="accent6"/>
                </a:solidFill>
              </a:rPr>
              <a:t>roboty dodatkowe (2)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4213" y="1857375"/>
            <a:ext cx="7772400" cy="4572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pl-PL" sz="2200" dirty="0" smtClean="0">
                <a:latin typeface="Calibri" pitchFamily="34" charset="0"/>
              </a:rPr>
              <a:t>Roboty dodatkowe mogą zostać uznane za wydatek </a:t>
            </a:r>
            <a:r>
              <a:rPr lang="pl-PL" sz="2200" dirty="0" err="1" smtClean="0">
                <a:latin typeface="Calibri" pitchFamily="34" charset="0"/>
              </a:rPr>
              <a:t>kwalifikowalny</a:t>
            </a:r>
            <a:r>
              <a:rPr lang="pl-PL" sz="2200" dirty="0" smtClean="0">
                <a:latin typeface="Calibri" pitchFamily="34" charset="0"/>
              </a:rPr>
              <a:t> jeżeli spełniają następujące warunki:</a:t>
            </a:r>
          </a:p>
          <a:p>
            <a:pPr>
              <a:defRPr/>
            </a:pPr>
            <a:r>
              <a:rPr lang="pl-PL" sz="2200" dirty="0" smtClean="0">
                <a:latin typeface="Calibri" pitchFamily="34" charset="0"/>
              </a:rPr>
              <a:t>wydatek jest uzasadniony i niezbędny dla realizacji celu projektu,</a:t>
            </a:r>
          </a:p>
          <a:p>
            <a:pPr>
              <a:defRPr/>
            </a:pPr>
            <a:r>
              <a:rPr lang="pl-PL" sz="2200" dirty="0" smtClean="0">
                <a:latin typeface="Calibri" pitchFamily="34" charset="0"/>
              </a:rPr>
              <a:t>wydatek był niemożliwy do przewidzenia na etapie przygotowania projektu oraz jest obecnie niezbędny do prawidłowego wykonania projektu,</a:t>
            </a:r>
          </a:p>
          <a:p>
            <a:pPr>
              <a:defRPr/>
            </a:pPr>
            <a:r>
              <a:rPr lang="pl-PL" sz="2200" dirty="0" smtClean="0">
                <a:latin typeface="Calibri" pitchFamily="34" charset="0"/>
              </a:rPr>
              <a:t>dofinansowanie </a:t>
            </a:r>
            <a:r>
              <a:rPr lang="pl-PL" sz="2200" dirty="0" smtClean="0">
                <a:latin typeface="Calibri" pitchFamily="34" charset="0"/>
              </a:rPr>
              <a:t>projektu po uwzględnieniu wydatku na roboty dodatkowe nie może przekroczyć kwoty określonej w umowie o dofinansowanie projektu,</a:t>
            </a:r>
          </a:p>
          <a:p>
            <a:pPr>
              <a:defRPr/>
            </a:pPr>
            <a:r>
              <a:rPr lang="pl-PL" sz="2200" dirty="0" smtClean="0">
                <a:latin typeface="Calibri" pitchFamily="34" charset="0"/>
              </a:rPr>
              <a:t>wydatek </a:t>
            </a:r>
            <a:r>
              <a:rPr lang="pl-PL" sz="2200" dirty="0" smtClean="0">
                <a:latin typeface="Calibri" pitchFamily="34" charset="0"/>
              </a:rPr>
              <a:t>został zrealizowany zgodnie z przepisami dotyczącymi zamówień publicznych.</a:t>
            </a:r>
          </a:p>
          <a:p>
            <a:pPr marL="0" indent="0">
              <a:buFontTx/>
              <a:buNone/>
              <a:defRPr/>
            </a:pPr>
            <a:endParaRPr lang="pl-PL" sz="2400" dirty="0" smtClean="0">
              <a:solidFill>
                <a:schemeClr val="accent6"/>
              </a:solidFill>
            </a:endParaRPr>
          </a:p>
        </p:txBody>
      </p:sp>
      <p:sp>
        <p:nvSpPr>
          <p:cNvPr id="19461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1A9068-9C4D-4255-9536-66B269077300}" type="slidenum">
              <a:rPr lang="pl-PL" smtClean="0">
                <a:latin typeface="Times New Roman" charset="0"/>
              </a:rPr>
              <a:pPr/>
              <a:t>16</a:t>
            </a:fld>
            <a:endParaRPr lang="pl-PL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A15C92-BBFA-4699-AAC1-69CF89552F61}" type="slidenum">
              <a:rPr lang="pl-PL" smtClean="0">
                <a:latin typeface="Times New Roman" charset="0"/>
              </a:rPr>
              <a:pPr/>
              <a:t>17</a:t>
            </a:fld>
            <a:endParaRPr lang="pl-PL" smtClean="0">
              <a:latin typeface="Times New Roman" charset="0"/>
            </a:endParaRPr>
          </a:p>
        </p:txBody>
      </p:sp>
      <p:pic>
        <p:nvPicPr>
          <p:cNvPr id="20483" name="Picture 2" descr="D:\Łukasz Gągulski\program_wspolpracy_transgranicznej_rp\zaakceptowane\projekt_do_power_poin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643188"/>
            <a:ext cx="8210550" cy="330609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pl-PL" sz="2000" dirty="0" smtClean="0">
              <a:solidFill>
                <a:schemeClr val="accent6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pl-PL" sz="2400" b="1" dirty="0" smtClean="0">
                <a:solidFill>
                  <a:srgbClr val="FF0000"/>
                </a:solidFill>
              </a:rPr>
              <a:t>UWAGA!!!!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endParaRPr lang="pl-PL" sz="2400" b="1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pl-PL" sz="2400" dirty="0" smtClean="0">
                <a:solidFill>
                  <a:schemeClr val="accent6"/>
                </a:solidFill>
              </a:rPr>
              <a:t> </a:t>
            </a:r>
            <a:r>
              <a:rPr lang="pl-PL" sz="2400" dirty="0" smtClean="0">
                <a:latin typeface="Calibri" pitchFamily="34" charset="0"/>
              </a:rPr>
              <a:t>W celu zapewnienia prawidłowej realizacji projektu kompletny i poprawny pod względem formalnym i merytorycznym wniosek wymagający decyzji WST należy złożyć najpóźniej</a:t>
            </a:r>
            <a:r>
              <a:rPr lang="pl-PL" sz="2400" b="1" dirty="0" smtClean="0">
                <a:latin typeface="Calibri" pitchFamily="34" charset="0"/>
              </a:rPr>
              <a:t>                  </a:t>
            </a:r>
            <a:r>
              <a:rPr lang="pl-PL" sz="2400" b="1" dirty="0" smtClean="0">
                <a:latin typeface="Calibri" pitchFamily="34" charset="0"/>
              </a:rPr>
              <a:t>                   </a:t>
            </a:r>
            <a:r>
              <a:rPr lang="pl-PL" sz="2400" b="1" dirty="0" smtClean="0">
                <a:latin typeface="Calibri" pitchFamily="34" charset="0"/>
              </a:rPr>
              <a:t>1 miesiąc </a:t>
            </a:r>
            <a:r>
              <a:rPr lang="pl-PL" sz="2400" dirty="0" smtClean="0">
                <a:latin typeface="Calibri" pitchFamily="34" charset="0"/>
              </a:rPr>
              <a:t>przed planowanym terminem zakończenia projektu. 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pl-PL" sz="2400" dirty="0" smtClean="0">
                <a:latin typeface="Calibri" pitchFamily="34" charset="0"/>
              </a:rPr>
              <a:t>Wnioski złożone w terminie późniejszym będą automatycznie odrzucane.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611188" y="1341438"/>
            <a:ext cx="79216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b="1" dirty="0">
                <a:solidFill>
                  <a:schemeClr val="accent6"/>
                </a:solidFill>
                <a:latin typeface="Times New Roman" pitchFamily="18" charset="0"/>
              </a:rPr>
              <a:t>2. Zmiany wymagające decyzji WST </a:t>
            </a:r>
            <a:endParaRPr lang="sk-SK" sz="2800" dirty="0">
              <a:solidFill>
                <a:schemeClr val="accent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BA12D6-5DEF-4304-841B-47F28900E57E}" type="slidenum">
              <a:rPr lang="pl-PL" smtClean="0">
                <a:latin typeface="Times New Roman" charset="0"/>
              </a:rPr>
              <a:pPr/>
              <a:t>18</a:t>
            </a:fld>
            <a:endParaRPr lang="pl-PL" smtClean="0">
              <a:latin typeface="Times New Roman" charset="0"/>
            </a:endParaRPr>
          </a:p>
        </p:txBody>
      </p:sp>
      <p:pic>
        <p:nvPicPr>
          <p:cNvPr id="21507" name="Picture 2" descr="D:\Łukasz Gągulski\program_wspolpracy_transgranicznej_rp\zaakceptowane\projekt_do_power_poin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85938"/>
            <a:ext cx="8210550" cy="4811712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pl-PL" sz="2000" dirty="0" smtClean="0">
                <a:latin typeface="Calibri" pitchFamily="34" charset="0"/>
              </a:rPr>
              <a:t>WST ma 14 dni  na wysłanie uwag </a:t>
            </a:r>
          </a:p>
          <a:p>
            <a:pPr algn="just" eaLnBrk="1" hangingPunct="1">
              <a:defRPr/>
            </a:pPr>
            <a:r>
              <a:rPr lang="pl-PL" sz="2000" dirty="0" smtClean="0">
                <a:latin typeface="Calibri" pitchFamily="34" charset="0"/>
              </a:rPr>
              <a:t>PW ma obowiązek dostarczyć skorygowane dokumenty </a:t>
            </a:r>
            <a:r>
              <a:rPr lang="pl-PL" sz="2000" b="1" dirty="0" smtClean="0">
                <a:latin typeface="Calibri" pitchFamily="34" charset="0"/>
              </a:rPr>
              <a:t>w ciągu14 dni </a:t>
            </a:r>
            <a:r>
              <a:rPr lang="pl-PL" sz="2000" dirty="0" smtClean="0">
                <a:latin typeface="Calibri" pitchFamily="34" charset="0"/>
              </a:rPr>
              <a:t>kalendarzowych od dnia otrzymania uwag z WST – decyduje data wpływu dokumentów do WST.</a:t>
            </a:r>
          </a:p>
          <a:p>
            <a:pPr algn="just" eaLnBrk="1" hangingPunct="1">
              <a:defRPr/>
            </a:pPr>
            <a:r>
              <a:rPr lang="pl-PL" sz="2000" dirty="0" smtClean="0">
                <a:latin typeface="Calibri" pitchFamily="34" charset="0"/>
              </a:rPr>
              <a:t>PW może dokonać poprawy dokumentów maksymalnie </a:t>
            </a:r>
            <a:r>
              <a:rPr lang="pl-PL" sz="2000" b="1" dirty="0" smtClean="0">
                <a:latin typeface="Calibri" pitchFamily="34" charset="0"/>
              </a:rPr>
              <a:t>dwukrotnie.</a:t>
            </a:r>
          </a:p>
          <a:p>
            <a:pPr algn="just" eaLnBrk="1" hangingPunct="1">
              <a:defRPr/>
            </a:pPr>
            <a:r>
              <a:rPr lang="pl-PL" sz="2000" dirty="0" smtClean="0">
                <a:latin typeface="Calibri" pitchFamily="34" charset="0"/>
              </a:rPr>
              <a:t>Jeżeli dokumenty nie będą poprawne po drugiej korekcie, wniosek zostanie automatyczne odrzucony.</a:t>
            </a:r>
          </a:p>
          <a:p>
            <a:pPr algn="just" eaLnBrk="1" hangingPunct="1">
              <a:defRPr/>
            </a:pPr>
            <a:r>
              <a:rPr lang="pl-PL" sz="2000" dirty="0" smtClean="0">
                <a:latin typeface="Calibri" pitchFamily="34" charset="0"/>
              </a:rPr>
              <a:t>Zmiany mogą być zgłaszane nie częściej </a:t>
            </a:r>
            <a:r>
              <a:rPr lang="pl-PL" sz="2000" b="1" u="sng" dirty="0" smtClean="0">
                <a:latin typeface="Calibri" pitchFamily="34" charset="0"/>
              </a:rPr>
              <a:t>niż 2 razy w ciągu roku kalendarzowego.</a:t>
            </a:r>
          </a:p>
          <a:p>
            <a:pPr eaLnBrk="1" hangingPunct="1">
              <a:defRPr/>
            </a:pPr>
            <a:endParaRPr lang="pl-PL" sz="2000" dirty="0" smtClean="0">
              <a:solidFill>
                <a:schemeClr val="accent6"/>
              </a:solidFill>
            </a:endParaRPr>
          </a:p>
          <a:p>
            <a:pPr eaLnBrk="1" hangingPunct="1">
              <a:defRPr/>
            </a:pPr>
            <a:endParaRPr lang="pl-PL" sz="2400" dirty="0" smtClean="0"/>
          </a:p>
        </p:txBody>
      </p:sp>
      <p:sp>
        <p:nvSpPr>
          <p:cNvPr id="7" name="BlokTextu 6"/>
          <p:cNvSpPr txBox="1"/>
          <p:nvPr/>
        </p:nvSpPr>
        <p:spPr>
          <a:xfrm>
            <a:off x="611188" y="1125538"/>
            <a:ext cx="79216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b="1" dirty="0">
                <a:solidFill>
                  <a:schemeClr val="accent6"/>
                </a:solidFill>
                <a:latin typeface="Times New Roman" pitchFamily="18" charset="0"/>
              </a:rPr>
              <a:t>2. Zmiany wymagające decyzji WST </a:t>
            </a:r>
            <a:endParaRPr lang="sk-SK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ED2C98-D88C-4A0D-848A-A451B909B82A}" type="slidenum">
              <a:rPr lang="pl-PL" smtClean="0">
                <a:latin typeface="Times New Roman" charset="0"/>
              </a:rPr>
              <a:pPr/>
              <a:t>19</a:t>
            </a:fld>
            <a:endParaRPr lang="pl-PL" smtClean="0">
              <a:latin typeface="Times New Roman" charset="0"/>
            </a:endParaRPr>
          </a:p>
        </p:txBody>
      </p:sp>
      <p:pic>
        <p:nvPicPr>
          <p:cNvPr id="23555" name="Picture 2" descr="D:\Łukasz Gągulski\program_wspolpracy_transgranicznej_rp\zaakceptowane\projekt_do_power_poin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71688"/>
            <a:ext cx="8210550" cy="45259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pl-PL" sz="2000" dirty="0" smtClean="0">
              <a:solidFill>
                <a:schemeClr val="accent6"/>
              </a:solidFill>
            </a:endParaRPr>
          </a:p>
          <a:p>
            <a:pPr eaLnBrk="1" hangingPunct="1">
              <a:defRPr/>
            </a:pPr>
            <a:endParaRPr lang="pl-PL" sz="2000" dirty="0" smtClean="0">
              <a:solidFill>
                <a:schemeClr val="accent6"/>
              </a:solidFill>
            </a:endParaRPr>
          </a:p>
          <a:p>
            <a:pPr eaLnBrk="1" hangingPunct="1">
              <a:defRPr/>
            </a:pPr>
            <a:endParaRPr lang="pl-PL" sz="2000" dirty="0" smtClean="0">
              <a:solidFill>
                <a:schemeClr val="accent6"/>
              </a:solidFill>
            </a:endParaRPr>
          </a:p>
          <a:p>
            <a:pPr eaLnBrk="1" hangingPunct="1">
              <a:defRPr/>
            </a:pPr>
            <a:endParaRPr lang="pl-PL" sz="2400" dirty="0" smtClean="0"/>
          </a:p>
        </p:txBody>
      </p:sp>
      <p:sp>
        <p:nvSpPr>
          <p:cNvPr id="23557" name="BlokTextu 6"/>
          <p:cNvSpPr txBox="1">
            <a:spLocks noChangeArrowheads="1"/>
          </p:cNvSpPr>
          <p:nvPr/>
        </p:nvSpPr>
        <p:spPr bwMode="auto">
          <a:xfrm>
            <a:off x="611188" y="1125538"/>
            <a:ext cx="792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sk-SK" sz="2800"/>
          </a:p>
        </p:txBody>
      </p:sp>
      <p:pic>
        <p:nvPicPr>
          <p:cNvPr id="23558" name="Obrázok 4" descr="Obrázok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571625"/>
            <a:ext cx="8347075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714375" y="1071563"/>
            <a:ext cx="764381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b="1" u="sng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Procedura zmian wymagających decyzji WST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ok 10" descr="Obrázok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10BF66-D039-4F2B-A50A-21EEC6C08AE2}" type="slidenum">
              <a:rPr lang="pl-PL" smtClean="0">
                <a:latin typeface="Times New Roman" charset="0"/>
              </a:rPr>
              <a:pPr/>
              <a:t>2</a:t>
            </a:fld>
            <a:endParaRPr lang="pl-PL" smtClean="0">
              <a:latin typeface="Times New Roman" charset="0"/>
            </a:endParaRPr>
          </a:p>
        </p:txBody>
      </p:sp>
      <p:pic>
        <p:nvPicPr>
          <p:cNvPr id="3076" name="Picture 2" descr="D:\Łukasz Gągulski\program_wspolpracy_transgranicznej_rp\zaakceptowane\projekt_do_power_point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7772400" cy="42545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pl-PL" sz="3600" b="1" dirty="0" smtClean="0">
                <a:solidFill>
                  <a:schemeClr val="accent6"/>
                </a:solidFill>
              </a:rPr>
              <a:t>Zmiany do projektów mogą być wprowadzane przede wszystkim w przypadku braku możliwości zrealizowania projektu na warunkach określonych w zatwierdzonym wniosku o </a:t>
            </a:r>
            <a:r>
              <a:rPr lang="sk-SK" sz="3600" b="1" dirty="0" err="1" smtClean="0">
                <a:solidFill>
                  <a:schemeClr val="accent6"/>
                </a:solidFill>
              </a:rPr>
              <a:t>dofinansowanie</a:t>
            </a:r>
            <a:r>
              <a:rPr lang="sk-SK" sz="3600" b="1" dirty="0" smtClean="0">
                <a:solidFill>
                  <a:schemeClr val="accent6"/>
                </a:solidFill>
              </a:rPr>
              <a:t>.</a:t>
            </a:r>
            <a:endParaRPr lang="pl-PL" sz="3600" b="1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Łukasz Gągulski\program_wspolpracy_transgranicznej_rp\zaakceptowane\projekt_do_power_poin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928688"/>
          </a:xfrm>
        </p:spPr>
        <p:txBody>
          <a:bodyPr/>
          <a:lstStyle/>
          <a:p>
            <a:pPr>
              <a:defRPr/>
            </a:pPr>
            <a:r>
              <a:rPr lang="pl-PL" sz="2800" b="1" dirty="0" smtClean="0">
                <a:solidFill>
                  <a:schemeClr val="accent6"/>
                </a:solidFill>
              </a:rPr>
              <a:t>3. Oszczędności </a:t>
            </a:r>
            <a:r>
              <a:rPr lang="pl-PL" sz="2800" b="1" dirty="0" err="1" smtClean="0">
                <a:solidFill>
                  <a:schemeClr val="accent6"/>
                </a:solidFill>
              </a:rPr>
              <a:t>poprzetargowe</a:t>
            </a:r>
            <a:r>
              <a:rPr lang="pl-PL" sz="2800" b="1" dirty="0" smtClean="0">
                <a:solidFill>
                  <a:schemeClr val="accent6"/>
                </a:solidFill>
              </a:rPr>
              <a:t> w ramach kategorii 7 „Inwestycje” (1)</a:t>
            </a:r>
            <a:endParaRPr lang="sk-SK" sz="2800" b="1" dirty="0">
              <a:solidFill>
                <a:schemeClr val="accent6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800" y="2357438"/>
            <a:ext cx="7772400" cy="3643312"/>
          </a:xfrm>
        </p:spPr>
        <p:txBody>
          <a:bodyPr/>
          <a:lstStyle/>
          <a:p>
            <a:pPr algn="just">
              <a:defRPr/>
            </a:pPr>
            <a:r>
              <a:rPr lang="pl-PL" sz="2600" dirty="0" smtClean="0">
                <a:latin typeface="Calibri" pitchFamily="34" charset="0"/>
              </a:rPr>
              <a:t>Wszelkie oszczędności powstałe w wyniku zakończonych postępowań przetargowych w ramach kategorii budżetowej 7 „Inwestycje” stanowią środki Programu</a:t>
            </a:r>
          </a:p>
          <a:p>
            <a:pPr algn="just">
              <a:defRPr/>
            </a:pPr>
            <a:r>
              <a:rPr lang="pl-PL" sz="2600" dirty="0" smtClean="0">
                <a:latin typeface="Calibri" pitchFamily="34" charset="0"/>
              </a:rPr>
              <a:t>Decyzja dotycząca ich ewentualnego wykorzystania w projekcie jest podejmowana wyłącznie przez WST bądź Komitet Monitorujący (KM)</a:t>
            </a:r>
            <a:endParaRPr lang="sk-SK" sz="2600" dirty="0">
              <a:latin typeface="Calibri" pitchFamily="34" charset="0"/>
            </a:endParaRPr>
          </a:p>
        </p:txBody>
      </p:sp>
      <p:sp>
        <p:nvSpPr>
          <p:cNvPr id="24581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D21F2D-B288-48B3-90CE-38C37C1FB196}" type="slidenum">
              <a:rPr lang="pl-PL" smtClean="0">
                <a:latin typeface="Times New Roman" charset="0"/>
              </a:rPr>
              <a:pPr/>
              <a:t>20</a:t>
            </a:fld>
            <a:endParaRPr lang="pl-PL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Łukasz Gągulski\program_wspolpracy_transgranicznej_rp\zaakceptowane\projekt_do_power_poin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1052513"/>
            <a:ext cx="7772400" cy="844550"/>
          </a:xfrm>
        </p:spPr>
        <p:txBody>
          <a:bodyPr/>
          <a:lstStyle/>
          <a:p>
            <a:pPr>
              <a:defRPr/>
            </a:pPr>
            <a:r>
              <a:rPr lang="pl-PL" sz="2800" b="1" dirty="0" smtClean="0">
                <a:solidFill>
                  <a:schemeClr val="accent6"/>
                </a:solidFill>
              </a:rPr>
              <a:t>3. Oszczędności </a:t>
            </a:r>
            <a:r>
              <a:rPr lang="pl-PL" sz="2800" b="1" dirty="0" err="1" smtClean="0">
                <a:solidFill>
                  <a:schemeClr val="accent6"/>
                </a:solidFill>
              </a:rPr>
              <a:t>poprzetargowe</a:t>
            </a:r>
            <a:r>
              <a:rPr lang="pl-PL" sz="2800" b="1" dirty="0" smtClean="0">
                <a:solidFill>
                  <a:schemeClr val="accent6"/>
                </a:solidFill>
              </a:rPr>
              <a:t> w ramach kategorii 7 „Inwestycje” (2)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988840"/>
            <a:ext cx="8280920" cy="4114800"/>
          </a:xfrm>
        </p:spPr>
        <p:txBody>
          <a:bodyPr/>
          <a:lstStyle/>
          <a:p>
            <a:pPr algn="just">
              <a:buNone/>
              <a:defRPr/>
            </a:pPr>
            <a:r>
              <a:rPr lang="pl-PL" sz="2800" dirty="0" smtClean="0">
                <a:latin typeface="Calibri" pitchFamily="34" charset="0"/>
              </a:rPr>
              <a:t>Wykorzystanie oszczędności </a:t>
            </a:r>
            <a:r>
              <a:rPr lang="pl-PL" sz="2800" dirty="0" err="1" smtClean="0">
                <a:latin typeface="Calibri" pitchFamily="34" charset="0"/>
              </a:rPr>
              <a:t>poprzetargowych</a:t>
            </a:r>
            <a:r>
              <a:rPr lang="pl-PL" sz="2800" dirty="0" smtClean="0">
                <a:latin typeface="Calibri" pitchFamily="34" charset="0"/>
              </a:rPr>
              <a:t>:</a:t>
            </a:r>
          </a:p>
          <a:p>
            <a:pPr>
              <a:defRPr/>
            </a:pPr>
            <a:r>
              <a:rPr lang="sk-SK" sz="2800" dirty="0" smtClean="0">
                <a:latin typeface="Calibri" pitchFamily="34" charset="0"/>
              </a:rPr>
              <a:t>Nie zmienia </a:t>
            </a:r>
            <a:r>
              <a:rPr lang="sk-SK" sz="2800" dirty="0" err="1" smtClean="0">
                <a:latin typeface="Calibri" pitchFamily="34" charset="0"/>
              </a:rPr>
              <a:t>się</a:t>
            </a:r>
            <a:r>
              <a:rPr lang="sk-SK" sz="2800" dirty="0" smtClean="0">
                <a:latin typeface="Calibri" pitchFamily="34" charset="0"/>
              </a:rPr>
              <a:t> </a:t>
            </a:r>
            <a:r>
              <a:rPr lang="sk-SK" sz="2800" dirty="0" err="1" smtClean="0">
                <a:latin typeface="Calibri" pitchFamily="34" charset="0"/>
              </a:rPr>
              <a:t>zakres</a:t>
            </a:r>
            <a:r>
              <a:rPr lang="sk-SK" sz="2800" dirty="0" smtClean="0">
                <a:latin typeface="Calibri" pitchFamily="34" charset="0"/>
              </a:rPr>
              <a:t> </a:t>
            </a:r>
            <a:r>
              <a:rPr lang="sk-SK" sz="2800" dirty="0" err="1" smtClean="0">
                <a:latin typeface="Calibri" pitchFamily="34" charset="0"/>
              </a:rPr>
              <a:t>rzeczowy</a:t>
            </a:r>
            <a:r>
              <a:rPr lang="sk-SK" sz="2800" dirty="0" smtClean="0">
                <a:latin typeface="Calibri" pitchFamily="34" charset="0"/>
              </a:rPr>
              <a:t> projektu </a:t>
            </a:r>
          </a:p>
          <a:p>
            <a:pPr>
              <a:defRPr/>
            </a:pPr>
            <a:endParaRPr lang="sk-SK" sz="2800" dirty="0" smtClean="0">
              <a:latin typeface="Calibri" pitchFamily="34" charset="0"/>
            </a:endParaRPr>
          </a:p>
          <a:p>
            <a:pPr>
              <a:buNone/>
              <a:defRPr/>
            </a:pPr>
            <a:r>
              <a:rPr lang="sk-SK" sz="2800" dirty="0" smtClean="0">
                <a:latin typeface="Calibri" pitchFamily="34" charset="0"/>
              </a:rPr>
              <a:t>		</a:t>
            </a:r>
            <a:r>
              <a:rPr lang="sk-SK" sz="2800" b="1" dirty="0" smtClean="0">
                <a:latin typeface="Calibri" pitchFamily="34" charset="0"/>
              </a:rPr>
              <a:t>                            </a:t>
            </a:r>
            <a:r>
              <a:rPr lang="sk-SK" sz="2800" b="1" dirty="0" err="1" smtClean="0">
                <a:latin typeface="Calibri" pitchFamily="34" charset="0"/>
              </a:rPr>
              <a:t>decyduje</a:t>
            </a:r>
            <a:r>
              <a:rPr lang="sk-SK" sz="2800" b="1" dirty="0" smtClean="0">
                <a:latin typeface="Calibri" pitchFamily="34" charset="0"/>
              </a:rPr>
              <a:t> WST</a:t>
            </a:r>
          </a:p>
          <a:p>
            <a:pPr>
              <a:defRPr/>
            </a:pPr>
            <a:r>
              <a:rPr lang="sk-SK" sz="2800" dirty="0" smtClean="0">
                <a:latin typeface="Calibri" pitchFamily="34" charset="0"/>
              </a:rPr>
              <a:t>Zmienia </a:t>
            </a:r>
            <a:r>
              <a:rPr lang="sk-SK" sz="2800" dirty="0" err="1" smtClean="0">
                <a:latin typeface="Calibri" pitchFamily="34" charset="0"/>
              </a:rPr>
              <a:t>się</a:t>
            </a:r>
            <a:r>
              <a:rPr lang="sk-SK" sz="2800" dirty="0" smtClean="0">
                <a:latin typeface="Calibri" pitchFamily="34" charset="0"/>
              </a:rPr>
              <a:t> </a:t>
            </a:r>
            <a:r>
              <a:rPr lang="sk-SK" sz="2800" dirty="0" err="1" smtClean="0">
                <a:latin typeface="Calibri" pitchFamily="34" charset="0"/>
              </a:rPr>
              <a:t>zakres</a:t>
            </a:r>
            <a:r>
              <a:rPr lang="sk-SK" sz="2800" dirty="0" smtClean="0">
                <a:latin typeface="Calibri" pitchFamily="34" charset="0"/>
              </a:rPr>
              <a:t> </a:t>
            </a:r>
            <a:r>
              <a:rPr lang="sk-SK" sz="2800" dirty="0" err="1" smtClean="0">
                <a:latin typeface="Calibri" pitchFamily="34" charset="0"/>
              </a:rPr>
              <a:t>rzeczowy</a:t>
            </a:r>
            <a:r>
              <a:rPr lang="sk-SK" sz="2800" dirty="0" smtClean="0">
                <a:latin typeface="Calibri" pitchFamily="34" charset="0"/>
              </a:rPr>
              <a:t> projektu  </a:t>
            </a:r>
          </a:p>
          <a:p>
            <a:pPr>
              <a:buNone/>
              <a:defRPr/>
            </a:pPr>
            <a:endParaRPr lang="sk-SK" sz="2800" dirty="0" smtClean="0">
              <a:latin typeface="Calibri" pitchFamily="34" charset="0"/>
            </a:endParaRPr>
          </a:p>
          <a:p>
            <a:pPr>
              <a:buNone/>
              <a:defRPr/>
            </a:pPr>
            <a:endParaRPr lang="sk-SK" sz="2800" dirty="0" smtClean="0">
              <a:latin typeface="Calibri" pitchFamily="34" charset="0"/>
            </a:endParaRPr>
          </a:p>
          <a:p>
            <a:pPr>
              <a:buNone/>
              <a:defRPr/>
            </a:pPr>
            <a:r>
              <a:rPr lang="sk-SK" sz="2800" dirty="0" smtClean="0">
                <a:latin typeface="Calibri" pitchFamily="34" charset="0"/>
              </a:rPr>
              <a:t>				</a:t>
            </a:r>
            <a:r>
              <a:rPr lang="sk-SK" sz="2800" b="1" dirty="0" err="1" smtClean="0">
                <a:latin typeface="Calibri" pitchFamily="34" charset="0"/>
              </a:rPr>
              <a:t>decyduje</a:t>
            </a:r>
            <a:r>
              <a:rPr lang="sk-SK" sz="2800" b="1" dirty="0" smtClean="0">
                <a:latin typeface="Calibri" pitchFamily="34" charset="0"/>
              </a:rPr>
              <a:t> KM</a:t>
            </a:r>
            <a:endParaRPr lang="sk-SK" sz="2800" b="1" dirty="0">
              <a:latin typeface="Calibri" pitchFamily="34" charset="0"/>
            </a:endParaRPr>
          </a:p>
        </p:txBody>
      </p:sp>
      <p:sp>
        <p:nvSpPr>
          <p:cNvPr id="25605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7037E4-C919-4927-87DB-EE2EEE3A3722}" type="slidenum">
              <a:rPr lang="pl-PL" smtClean="0">
                <a:latin typeface="Times New Roman" charset="0"/>
              </a:rPr>
              <a:pPr/>
              <a:t>21</a:t>
            </a:fld>
            <a:endParaRPr lang="pl-PL" smtClean="0">
              <a:latin typeface="Times New Roman" charset="0"/>
            </a:endParaRPr>
          </a:p>
        </p:txBody>
      </p:sp>
      <p:cxnSp>
        <p:nvCxnSpPr>
          <p:cNvPr id="9" name="Rovná spojovacia šípka 8"/>
          <p:cNvCxnSpPr/>
          <p:nvPr/>
        </p:nvCxnSpPr>
        <p:spPr>
          <a:xfrm>
            <a:off x="4139952" y="4869160"/>
            <a:ext cx="0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>
            <a:off x="4139952" y="2996952"/>
            <a:ext cx="0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Łukasz Gągulski\program_wspolpracy_transgranicznej_rp\zaakceptowane\projekt_do_power_poin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214438"/>
            <a:ext cx="7772400" cy="857250"/>
          </a:xfrm>
        </p:spPr>
        <p:txBody>
          <a:bodyPr/>
          <a:lstStyle/>
          <a:p>
            <a:pPr>
              <a:defRPr/>
            </a:pPr>
            <a:r>
              <a:rPr lang="pl-PL" sz="2400" b="1" u="sng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Procedura zmian na wykorzystanie oszczędności </a:t>
            </a:r>
            <a:r>
              <a:rPr lang="pl-PL" sz="2400" b="1" u="sng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poprzetargowych</a:t>
            </a:r>
            <a:r>
              <a:rPr lang="sk-SK" sz="2800" dirty="0" smtClean="0"/>
              <a:t/>
            </a:r>
            <a:br>
              <a:rPr lang="sk-SK" sz="2800" dirty="0" smtClean="0"/>
            </a:br>
            <a:endParaRPr lang="sk-SK" sz="2800" dirty="0"/>
          </a:p>
        </p:txBody>
      </p:sp>
      <p:sp>
        <p:nvSpPr>
          <p:cNvPr id="29700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AE957D-BD72-4D17-AD3A-527C59286878}" type="slidenum">
              <a:rPr lang="pl-PL" smtClean="0">
                <a:latin typeface="Times New Roman" charset="0"/>
              </a:rPr>
              <a:pPr/>
              <a:t>22</a:t>
            </a:fld>
            <a:endParaRPr lang="pl-PL" smtClean="0">
              <a:latin typeface="Times New Roman" charset="0"/>
            </a:endParaRPr>
          </a:p>
        </p:txBody>
      </p:sp>
      <p:pic>
        <p:nvPicPr>
          <p:cNvPr id="29701" name="Obrázok 5" descr="Obrázok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92175" y="1981200"/>
            <a:ext cx="735965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Łukasz Gągulski\program_wspolpracy_transgranicznej_rp\zaakceptowane\projekt_do_power_poin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341438"/>
            <a:ext cx="7772400" cy="411162"/>
          </a:xfrm>
        </p:spPr>
        <p:txBody>
          <a:bodyPr/>
          <a:lstStyle/>
          <a:p>
            <a:pPr>
              <a:defRPr/>
            </a:pPr>
            <a:r>
              <a:rPr lang="pl-PL" sz="2800" b="1" dirty="0" smtClean="0">
                <a:solidFill>
                  <a:schemeClr val="accent6"/>
                </a:solidFill>
              </a:rPr>
              <a:t>4. Inne zmiany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4213" y="2349500"/>
            <a:ext cx="7772400" cy="2735263"/>
          </a:xfrm>
        </p:spPr>
        <p:txBody>
          <a:bodyPr/>
          <a:lstStyle/>
          <a:p>
            <a:pPr algn="just">
              <a:defRPr/>
            </a:pPr>
            <a:r>
              <a:rPr lang="pl-PL" sz="2400" dirty="0" smtClean="0">
                <a:latin typeface="Calibri" pitchFamily="34" charset="0"/>
              </a:rPr>
              <a:t>Wszelkie inne zmiany dotyczące realizacji projektu podlegają zatwierdzeniu przez WST lub Komitet Monitorujący.</a:t>
            </a:r>
          </a:p>
          <a:p>
            <a:pPr algn="just">
              <a:defRPr/>
            </a:pPr>
            <a:r>
              <a:rPr lang="pl-PL" sz="2400" dirty="0" smtClean="0">
                <a:latin typeface="Calibri" pitchFamily="34" charset="0"/>
              </a:rPr>
              <a:t>Partner Wiodący kontaktuje się bezpośrednio ze Wspólnym Sekretariatem Technicznym w celu uzgodnienia sposobu ich ewentualnego wprowadzenia</a:t>
            </a:r>
            <a:endParaRPr lang="sk-SK" sz="2400" dirty="0">
              <a:latin typeface="Calibri" pitchFamily="34" charset="0"/>
            </a:endParaRPr>
          </a:p>
        </p:txBody>
      </p:sp>
      <p:sp>
        <p:nvSpPr>
          <p:cNvPr id="31749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1FBDB3-1DAA-4CD0-9643-D2260B7385B3}" type="slidenum">
              <a:rPr lang="pl-PL" smtClean="0">
                <a:latin typeface="Times New Roman" charset="0"/>
              </a:rPr>
              <a:pPr/>
              <a:t>23</a:t>
            </a:fld>
            <a:endParaRPr lang="pl-PL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Łukasz Gągulski\program_wspolpracy_transgranicznej_rp\zaakceptowane\projekt_do_power_poin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341438"/>
            <a:ext cx="7772400" cy="411162"/>
          </a:xfrm>
        </p:spPr>
        <p:txBody>
          <a:bodyPr/>
          <a:lstStyle/>
          <a:p>
            <a:pPr>
              <a:defRPr/>
            </a:pPr>
            <a:r>
              <a:rPr lang="pl-PL" sz="2800" b="1" dirty="0" smtClean="0">
                <a:solidFill>
                  <a:schemeClr val="accent6"/>
                </a:solidFill>
              </a:rPr>
              <a:t>5. </a:t>
            </a:r>
            <a:r>
              <a:rPr lang="pl-PL" sz="2800" b="1" dirty="0" err="1" smtClean="0">
                <a:solidFill>
                  <a:schemeClr val="accent6"/>
                </a:solidFill>
              </a:rPr>
              <a:t>Aneksowanie</a:t>
            </a:r>
            <a:r>
              <a:rPr lang="pl-PL" sz="2800" b="1" dirty="0" smtClean="0">
                <a:solidFill>
                  <a:schemeClr val="accent6"/>
                </a:solidFill>
              </a:rPr>
              <a:t> umów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424772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pl-PL" sz="2000" dirty="0" smtClean="0"/>
              <a:t>	</a:t>
            </a:r>
          </a:p>
          <a:p>
            <a:pPr algn="just">
              <a:defRPr/>
            </a:pPr>
            <a:r>
              <a:rPr lang="pl-PL" sz="2400" dirty="0" smtClean="0">
                <a:latin typeface="Calibri" pitchFamily="34" charset="0"/>
              </a:rPr>
              <a:t>Aneksy do umowy o dofinansowanie projektu są przygotowywane wyłącznie w przypadku gdy proponowane przez PW/IZ zmiany wymagają zmiany treści umowy o dofinansowanie projektu (np. zmiana terminu, wartości dofinansowania itp.). </a:t>
            </a:r>
          </a:p>
          <a:p>
            <a:pPr algn="just">
              <a:defRPr/>
            </a:pPr>
            <a:r>
              <a:rPr lang="pl-PL" sz="2400" dirty="0" smtClean="0">
                <a:latin typeface="Calibri" pitchFamily="34" charset="0"/>
              </a:rPr>
              <a:t>Na wniosek jednej ze stron WST przygotowuje projekt aneksu do umowy. </a:t>
            </a:r>
          </a:p>
          <a:p>
            <a:pPr algn="just">
              <a:defRPr/>
            </a:pPr>
            <a:r>
              <a:rPr lang="pl-PL" sz="2400" b="1" u="sng" dirty="0" smtClean="0">
                <a:latin typeface="Calibri" pitchFamily="34" charset="0"/>
              </a:rPr>
              <a:t>PW jest zobowiązany do dostarczenia do WST niezbędnych dokumentów w celu przygotowania ww. projektu aneksu</a:t>
            </a:r>
            <a:r>
              <a:rPr lang="pl-PL" sz="2000" b="1" u="sng" dirty="0" smtClean="0">
                <a:latin typeface="Calibri" pitchFamily="34" charset="0"/>
              </a:rPr>
              <a:t>.</a:t>
            </a:r>
            <a:endParaRPr lang="sk-SK" sz="2000" b="1" u="sng" dirty="0" smtClean="0">
              <a:latin typeface="Calibri" pitchFamily="34" charset="0"/>
            </a:endParaRPr>
          </a:p>
          <a:p>
            <a:pPr>
              <a:defRPr/>
            </a:pPr>
            <a:endParaRPr lang="pl-PL" sz="2000" dirty="0">
              <a:solidFill>
                <a:schemeClr val="accent6"/>
              </a:solidFill>
            </a:endParaRPr>
          </a:p>
        </p:txBody>
      </p:sp>
      <p:sp>
        <p:nvSpPr>
          <p:cNvPr id="30725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ED0CAD-2BCE-41FD-A89F-329815D40B7A}" type="slidenum">
              <a:rPr lang="pl-PL" smtClean="0">
                <a:latin typeface="Times New Roman" charset="0"/>
              </a:rPr>
              <a:pPr/>
              <a:t>24</a:t>
            </a:fld>
            <a:endParaRPr lang="pl-PL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Łukasz Gągulski\program_wspolpracy_transgranicznej_rp\zaakceptowane\projekt_do_power_poin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341438"/>
            <a:ext cx="7772400" cy="411162"/>
          </a:xfrm>
        </p:spPr>
        <p:txBody>
          <a:bodyPr/>
          <a:lstStyle/>
          <a:p>
            <a:pPr>
              <a:defRPr/>
            </a:pPr>
            <a:r>
              <a:rPr lang="pl-PL" sz="2800" b="1" dirty="0" smtClean="0">
                <a:solidFill>
                  <a:schemeClr val="accent6"/>
                </a:solidFill>
              </a:rPr>
              <a:t>6. Terminy i dokumenty</a:t>
            </a:r>
            <a:endParaRPr lang="sk-SK" sz="2800" dirty="0"/>
          </a:p>
        </p:txBody>
      </p:sp>
      <p:sp>
        <p:nvSpPr>
          <p:cNvPr id="32772" name="Zástupný symbol obsahu 2"/>
          <p:cNvSpPr>
            <a:spLocks noGrp="1"/>
          </p:cNvSpPr>
          <p:nvPr>
            <p:ph idx="1"/>
          </p:nvPr>
        </p:nvSpPr>
        <p:spPr>
          <a:xfrm>
            <a:off x="571500" y="2357438"/>
            <a:ext cx="7772400" cy="3929062"/>
          </a:xfrm>
        </p:spPr>
        <p:txBody>
          <a:bodyPr/>
          <a:lstStyle/>
          <a:p>
            <a:pPr algn="ctr"/>
            <a:r>
              <a:rPr lang="pl-PL" sz="2000" b="1" dirty="0" smtClean="0">
                <a:latin typeface="Calibri" pitchFamily="34" charset="0"/>
              </a:rPr>
              <a:t>Kompletny i poprawny pod względem formalnym i  merytorycznym wniosek Partnera Wiodącego o wprowadzenie zmian/y w projekcie opisanych w powyższej procedurze, musi zostać złożony do WST najpóźniej na jeden miesiąc przed datą zakończenia realizacji projektu, o której mowa w §4 ust 1 pkt. 2 umowy o dofinansowanie projektu . Wniosek złożony w terminie późniejszym zostanie automatycznie odrzucony .</a:t>
            </a:r>
          </a:p>
          <a:p>
            <a:pPr algn="ctr"/>
            <a:r>
              <a:rPr lang="pl-PL" sz="2000" dirty="0" smtClean="0">
                <a:latin typeface="Calibri" pitchFamily="34" charset="0"/>
              </a:rPr>
              <a:t>Wszystkie aktualizowane dokumenty (wniosek, budżety, harmonogram rzeczowo-finansowy) należy parafować i opatrzyć bieżącą datą</a:t>
            </a:r>
            <a:endParaRPr lang="sk-SK" sz="2000" dirty="0" smtClean="0">
              <a:latin typeface="Calibri" pitchFamily="34" charset="0"/>
            </a:endParaRPr>
          </a:p>
        </p:txBody>
      </p:sp>
      <p:sp>
        <p:nvSpPr>
          <p:cNvPr id="32773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EC0473-33BF-422E-A245-B0BCEE97CC9A}" type="slidenum">
              <a:rPr lang="pl-PL" smtClean="0">
                <a:latin typeface="Times New Roman" charset="0"/>
              </a:rPr>
              <a:pPr/>
              <a:t>25</a:t>
            </a:fld>
            <a:endParaRPr lang="pl-PL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Łukasz Gągulski\program_wspolpracy_transgranicznej_rp\zaakceptowane\projekt_do_power_poin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341438"/>
            <a:ext cx="7772400" cy="411162"/>
          </a:xfrm>
        </p:spPr>
        <p:txBody>
          <a:bodyPr/>
          <a:lstStyle/>
          <a:p>
            <a:pPr>
              <a:defRPr/>
            </a:pPr>
            <a:r>
              <a:rPr lang="sk-SK" sz="2800" b="1" dirty="0" smtClean="0">
                <a:solidFill>
                  <a:schemeClr val="accent2">
                    <a:lumMod val="75000"/>
                  </a:schemeClr>
                </a:solidFill>
              </a:rPr>
              <a:t>Pomoc </a:t>
            </a:r>
            <a:r>
              <a:rPr lang="sk-SK" sz="2800" b="1" dirty="0" err="1" smtClean="0">
                <a:solidFill>
                  <a:schemeClr val="accent2">
                    <a:lumMod val="75000"/>
                  </a:schemeClr>
                </a:solidFill>
              </a:rPr>
              <a:t>publiczna</a:t>
            </a:r>
            <a:r>
              <a:rPr lang="sk-SK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k-SK" sz="2800" b="1" dirty="0" err="1" smtClean="0">
                <a:solidFill>
                  <a:schemeClr val="accent2">
                    <a:lumMod val="75000"/>
                  </a:schemeClr>
                </a:solidFill>
              </a:rPr>
              <a:t>vs</a:t>
            </a:r>
            <a:r>
              <a:rPr lang="sk-SK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k-SK" sz="2800" b="1" dirty="0" err="1" smtClean="0">
                <a:solidFill>
                  <a:schemeClr val="accent2">
                    <a:lumMod val="75000"/>
                  </a:schemeClr>
                </a:solidFill>
              </a:rPr>
              <a:t>wprowadzanie</a:t>
            </a:r>
            <a:r>
              <a:rPr lang="sk-SK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k-SK" sz="2800" b="1" dirty="0" err="1" smtClean="0">
                <a:solidFill>
                  <a:schemeClr val="accent2">
                    <a:lumMod val="75000"/>
                  </a:schemeClr>
                </a:solidFill>
              </a:rPr>
              <a:t>zmian</a:t>
            </a:r>
            <a:r>
              <a:rPr lang="sk-SK" sz="28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sk-SK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772" name="Zástupný symbol obsahu 2"/>
          <p:cNvSpPr>
            <a:spLocks noGrp="1"/>
          </p:cNvSpPr>
          <p:nvPr>
            <p:ph idx="1"/>
          </p:nvPr>
        </p:nvSpPr>
        <p:spPr>
          <a:xfrm>
            <a:off x="571500" y="2357438"/>
            <a:ext cx="7772400" cy="3929062"/>
          </a:xfrm>
        </p:spPr>
        <p:txBody>
          <a:bodyPr/>
          <a:lstStyle/>
          <a:p>
            <a:pPr algn="just"/>
            <a:r>
              <a:rPr lang="pl-PL" sz="2000" dirty="0" smtClean="0">
                <a:latin typeface="Calibri" pitchFamily="34" charset="0"/>
              </a:rPr>
              <a:t>Zgodnie z §12 pkt. 8 zmiany w budżetach Partnerów objętych pomocą de </a:t>
            </a:r>
            <a:r>
              <a:rPr lang="pl-PL" sz="2000" dirty="0" err="1" smtClean="0">
                <a:latin typeface="Calibri" pitchFamily="34" charset="0"/>
              </a:rPr>
              <a:t>minimis</a:t>
            </a:r>
            <a:r>
              <a:rPr lang="pl-PL" sz="2000" dirty="0" smtClean="0">
                <a:latin typeface="Calibri" pitchFamily="34" charset="0"/>
              </a:rPr>
              <a:t> lub regionalną pomocą inwestycyjną muszą być zgodne z warunkami określonymi w programie pomocowym i nie mogą prowadzić do zwiększenia wartości udzielonej pomocy.</a:t>
            </a:r>
          </a:p>
          <a:p>
            <a:pPr algn="just"/>
            <a:r>
              <a:rPr lang="pl-PL" sz="2000" dirty="0" smtClean="0">
                <a:latin typeface="Calibri" pitchFamily="34" charset="0"/>
              </a:rPr>
              <a:t>Wprowadzane zmiany muszą być zgodne z :</a:t>
            </a:r>
          </a:p>
          <a:p>
            <a:pPr algn="just">
              <a:buNone/>
            </a:pPr>
            <a:r>
              <a:rPr lang="pl-PL" sz="2000" dirty="0" smtClean="0">
                <a:latin typeface="Calibri" pitchFamily="34" charset="0"/>
              </a:rPr>
              <a:t>	-  programem pomocowym tj. rozporządzeniem z dnia 8.3.2013             w sprawie udzielania pomocy publicznej w ramach programów EWT 2007-2013. (np. termin udzielania pomocy publicznej, definicja nowej inwestycji , efekt zachęty…)</a:t>
            </a:r>
          </a:p>
          <a:p>
            <a:pPr algn="just">
              <a:buNone/>
            </a:pPr>
            <a:r>
              <a:rPr lang="pl-PL" sz="2000" dirty="0" smtClean="0">
                <a:latin typeface="Calibri" pitchFamily="34" charset="0"/>
              </a:rPr>
              <a:t>	-  celem projektu  i Programu (ze szczególnym uwzględnieniem efektu </a:t>
            </a:r>
            <a:r>
              <a:rPr lang="pl-PL" sz="2000" dirty="0" err="1" smtClean="0">
                <a:latin typeface="Calibri" pitchFamily="34" charset="0"/>
              </a:rPr>
              <a:t>transgranicznego</a:t>
            </a:r>
            <a:r>
              <a:rPr lang="pl-PL" sz="2000" dirty="0" smtClean="0">
                <a:latin typeface="Calibri" pitchFamily="34" charset="0"/>
              </a:rPr>
              <a:t>)</a:t>
            </a:r>
          </a:p>
        </p:txBody>
      </p:sp>
      <p:sp>
        <p:nvSpPr>
          <p:cNvPr id="32773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EC0473-33BF-422E-A245-B0BCEE97CC9A}" type="slidenum">
              <a:rPr lang="pl-PL" smtClean="0">
                <a:latin typeface="Times New Roman" charset="0"/>
              </a:rPr>
              <a:pPr/>
              <a:t>26</a:t>
            </a:fld>
            <a:endParaRPr lang="pl-PL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Łukasz Gągulski\program_wspolpracy_transgranicznej_rp\zaakceptowane\projekt_do_power_poin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36896" y="-1971600"/>
            <a:ext cx="1080120" cy="11593288"/>
          </a:xfrm>
        </p:spPr>
        <p:txBody>
          <a:bodyPr>
            <a:normAutofit/>
          </a:bodyPr>
          <a:lstStyle/>
          <a:p>
            <a:pPr>
              <a:defRPr/>
            </a:pPr>
            <a:endParaRPr lang="sk-SK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772" name="Zástupný symbol obsahu 2"/>
          <p:cNvSpPr>
            <a:spLocks noGrp="1"/>
          </p:cNvSpPr>
          <p:nvPr>
            <p:ph idx="1"/>
          </p:nvPr>
        </p:nvSpPr>
        <p:spPr>
          <a:xfrm>
            <a:off x="571500" y="2357438"/>
            <a:ext cx="7772400" cy="1935658"/>
          </a:xfrm>
        </p:spPr>
        <p:txBody>
          <a:bodyPr/>
          <a:lstStyle/>
          <a:p>
            <a:pPr algn="ctr">
              <a:buNone/>
            </a:pPr>
            <a:endParaRPr lang="pl-PL" sz="2800" dirty="0" smtClean="0">
              <a:latin typeface="Calibri" pitchFamily="34" charset="0"/>
            </a:endParaRPr>
          </a:p>
          <a:p>
            <a:pPr algn="ctr">
              <a:buNone/>
            </a:pPr>
            <a:endParaRPr lang="pl-PL" sz="2800" dirty="0" smtClean="0">
              <a:latin typeface="Calibri" pitchFamily="34" charset="0"/>
            </a:endParaRPr>
          </a:p>
          <a:p>
            <a:pPr algn="ctr">
              <a:buNone/>
            </a:pPr>
            <a:r>
              <a:rPr lang="pl-PL" sz="2800" b="1" dirty="0" smtClean="0">
                <a:latin typeface="Calibri" pitchFamily="34" charset="0"/>
              </a:rPr>
              <a:t>Dziękuję za uwagę </a:t>
            </a:r>
            <a:endParaRPr lang="pl-PL" sz="2800" b="1" dirty="0" smtClean="0">
              <a:latin typeface="Calibri" pitchFamily="34" charset="0"/>
            </a:endParaRPr>
          </a:p>
        </p:txBody>
      </p:sp>
      <p:sp>
        <p:nvSpPr>
          <p:cNvPr id="32773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EC0473-33BF-422E-A245-B0BCEE97CC9A}" type="slidenum">
              <a:rPr lang="pl-PL" smtClean="0">
                <a:latin typeface="Times New Roman" charset="0"/>
              </a:rPr>
              <a:pPr/>
              <a:t>27</a:t>
            </a:fld>
            <a:endParaRPr lang="pl-PL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6E1A6E-2A85-4332-A617-3004D9F5F40A}" type="slidenum">
              <a:rPr lang="pl-PL" smtClean="0">
                <a:latin typeface="Times New Roman" charset="0"/>
              </a:rPr>
              <a:pPr/>
              <a:t>3</a:t>
            </a:fld>
            <a:endParaRPr lang="pl-PL" smtClean="0">
              <a:latin typeface="Times New Roman" charset="0"/>
            </a:endParaRPr>
          </a:p>
        </p:txBody>
      </p:sp>
      <p:pic>
        <p:nvPicPr>
          <p:cNvPr id="5123" name="Picture 4" descr="D:\Łukasz Gągulski\program_wspolpracy_transgranicznej_rp\zaakceptowane\projekt_do_power_poin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44824"/>
            <a:ext cx="7772400" cy="5013176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pl-PL" sz="2000" b="1" dirty="0" smtClean="0">
                <a:solidFill>
                  <a:schemeClr val="accent6"/>
                </a:solidFill>
                <a:latin typeface="Calibri" pitchFamily="34" charset="0"/>
              </a:rPr>
              <a:t>Zmiany wymagające decyzji Partnera Wiodącego</a:t>
            </a:r>
            <a:r>
              <a:rPr lang="pl-PL" sz="1800" dirty="0" smtClean="0">
                <a:solidFill>
                  <a:schemeClr val="accent6"/>
                </a:solidFill>
                <a:latin typeface="Calibri" pitchFamily="34" charset="0"/>
              </a:rPr>
              <a:t/>
            </a:r>
            <a:br>
              <a:rPr lang="pl-PL" sz="1800" dirty="0" smtClean="0">
                <a:solidFill>
                  <a:schemeClr val="accent6"/>
                </a:solidFill>
                <a:latin typeface="Calibri" pitchFamily="34" charset="0"/>
              </a:rPr>
            </a:br>
            <a:r>
              <a:rPr lang="pl-PL" sz="1800" dirty="0" smtClean="0">
                <a:solidFill>
                  <a:schemeClr val="accent6"/>
                </a:solidFill>
                <a:latin typeface="Calibri" pitchFamily="34" charset="0"/>
              </a:rPr>
              <a:t>- </a:t>
            </a:r>
            <a:r>
              <a:rPr lang="pl-PL" sz="1800" dirty="0" smtClean="0">
                <a:latin typeface="Calibri" pitchFamily="34" charset="0"/>
              </a:rPr>
              <a:t>zmiany w budżecie poniżej i równe 20% wartości pierwotnych kategorii budżetowych </a:t>
            </a:r>
            <a:br>
              <a:rPr lang="pl-PL" sz="1800" dirty="0" smtClean="0">
                <a:latin typeface="Calibri" pitchFamily="34" charset="0"/>
              </a:rPr>
            </a:br>
            <a:r>
              <a:rPr lang="pl-PL" sz="1800" dirty="0" smtClean="0">
                <a:latin typeface="Calibri" pitchFamily="34" charset="0"/>
              </a:rPr>
              <a:t>- niefinansowe zmiany w budżecie projektu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pl-PL" sz="1800" dirty="0" smtClean="0">
                <a:latin typeface="Calibri" pitchFamily="34" charset="0"/>
              </a:rPr>
              <a:t>	- zmiana harmonogramu rzeczowo-finansowego</a:t>
            </a:r>
          </a:p>
          <a:p>
            <a:pPr marL="457200" indent="-457200" eaLnBrk="1" hangingPunct="1">
              <a:buFontTx/>
              <a:buAutoNum type="arabicPeriod" startAt="2"/>
              <a:defRPr/>
            </a:pPr>
            <a:r>
              <a:rPr lang="pl-PL" sz="2000" b="1" dirty="0" smtClean="0">
                <a:solidFill>
                  <a:schemeClr val="accent6"/>
                </a:solidFill>
                <a:latin typeface="Calibri" pitchFamily="34" charset="0"/>
              </a:rPr>
              <a:t>Zmiany wymagające decyzji Wspólnego Sekretariatu Technicznego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pl-PL" sz="1800" dirty="0" smtClean="0">
                <a:solidFill>
                  <a:schemeClr val="accent6"/>
                </a:solidFill>
                <a:latin typeface="Calibri" pitchFamily="34" charset="0"/>
              </a:rPr>
              <a:t>	</a:t>
            </a:r>
            <a:r>
              <a:rPr lang="pl-PL" sz="1800" dirty="0" smtClean="0">
                <a:latin typeface="Calibri" pitchFamily="34" charset="0"/>
              </a:rPr>
              <a:t>- zmiany w budżecie powyżej 20% wartości pierwotnych kategorii budżetowych 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pl-PL" sz="1800" dirty="0" smtClean="0">
                <a:latin typeface="Calibri" pitchFamily="34" charset="0"/>
              </a:rPr>
              <a:t>	- niefinansowe zmiany w budżecie projektu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pl-PL" sz="1800" dirty="0" smtClean="0">
                <a:latin typeface="Calibri" pitchFamily="34" charset="0"/>
              </a:rPr>
              <a:t>	- zmiana harmonogramu rzeczowo – finansowego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pl-PL" sz="1800" dirty="0" smtClean="0">
                <a:latin typeface="Calibri" pitchFamily="34" charset="0"/>
              </a:rPr>
              <a:t>	- dodawanie nowych działań w projekcie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pl-PL" sz="1800" dirty="0" smtClean="0">
                <a:latin typeface="Calibri" pitchFamily="34" charset="0"/>
              </a:rPr>
              <a:t>	- zmiana wskaźników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pl-PL" sz="1800" dirty="0" smtClean="0">
                <a:latin typeface="Calibri" pitchFamily="34" charset="0"/>
              </a:rPr>
              <a:t>	- roboty dodatkowe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pl-PL" sz="1800" dirty="0" smtClean="0">
                <a:solidFill>
                  <a:schemeClr val="accent6"/>
                </a:solidFill>
                <a:latin typeface="Calibri" pitchFamily="34" charset="0"/>
              </a:rPr>
              <a:t>3.	</a:t>
            </a:r>
            <a:r>
              <a:rPr lang="pl-PL" sz="2000" b="1" dirty="0" smtClean="0">
                <a:solidFill>
                  <a:schemeClr val="accent6"/>
                </a:solidFill>
                <a:latin typeface="Calibri" pitchFamily="34" charset="0"/>
              </a:rPr>
              <a:t>Oszczędności </a:t>
            </a:r>
            <a:r>
              <a:rPr lang="pl-PL" sz="2000" b="1" dirty="0" err="1" smtClean="0">
                <a:solidFill>
                  <a:schemeClr val="accent6"/>
                </a:solidFill>
                <a:latin typeface="Calibri" pitchFamily="34" charset="0"/>
              </a:rPr>
              <a:t>poprzetargowe</a:t>
            </a:r>
            <a:r>
              <a:rPr lang="pl-PL" sz="2000" b="1" dirty="0" smtClean="0">
                <a:solidFill>
                  <a:schemeClr val="accent6"/>
                </a:solidFill>
                <a:latin typeface="Calibri" pitchFamily="34" charset="0"/>
              </a:rPr>
              <a:t> (Inwestycje) 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pl-PL" sz="2000" b="1" dirty="0" smtClean="0">
                <a:solidFill>
                  <a:schemeClr val="accent6"/>
                </a:solidFill>
                <a:latin typeface="Calibri" pitchFamily="34" charset="0"/>
              </a:rPr>
              <a:t>4.	Inne zmiany</a:t>
            </a:r>
          </a:p>
          <a:p>
            <a:pPr marL="457200" indent="-457200" eaLnBrk="1" hangingPunct="1">
              <a:buFontTx/>
              <a:buNone/>
              <a:defRPr/>
            </a:pPr>
            <a:endParaRPr lang="pl-PL" sz="2400" dirty="0" smtClean="0"/>
          </a:p>
        </p:txBody>
      </p:sp>
      <p:sp>
        <p:nvSpPr>
          <p:cNvPr id="5" name="BlokTextu 4"/>
          <p:cNvSpPr txBox="1"/>
          <p:nvPr/>
        </p:nvSpPr>
        <p:spPr>
          <a:xfrm>
            <a:off x="1187624" y="1124744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Rodzaje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zmian</a:t>
            </a:r>
            <a:endParaRPr lang="pl-PL" sz="32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DAAE77-F90F-417F-BB8C-181571FAC4D8}" type="slidenum">
              <a:rPr lang="pl-PL" smtClean="0">
                <a:latin typeface="Times New Roman" charset="0"/>
              </a:rPr>
              <a:pPr/>
              <a:t>4</a:t>
            </a:fld>
            <a:endParaRPr lang="pl-PL" smtClean="0">
              <a:latin typeface="Times New Roman" charset="0"/>
            </a:endParaRPr>
          </a:p>
        </p:txBody>
      </p:sp>
      <p:pic>
        <p:nvPicPr>
          <p:cNvPr id="6147" name="Picture 2" descr="D:\Łukasz Gągulski\program_wspolpracy_transgranicznej_rp\zaakceptowane\projekt_do_power_poin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00313"/>
            <a:ext cx="7772400" cy="33575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pl-PL" sz="1800" b="1" dirty="0" smtClean="0">
                <a:solidFill>
                  <a:schemeClr val="accent6"/>
                </a:solidFill>
              </a:rPr>
              <a:t>Zmiany w budżecie</a:t>
            </a:r>
            <a:r>
              <a:rPr lang="pl-PL" sz="1800" dirty="0" smtClean="0">
                <a:solidFill>
                  <a:schemeClr val="accent6"/>
                </a:solidFill>
              </a:rPr>
              <a:t>:</a:t>
            </a:r>
          </a:p>
          <a:p>
            <a:pPr algn="just" eaLnBrk="1" hangingPunct="1">
              <a:defRPr/>
            </a:pPr>
            <a:r>
              <a:rPr lang="pl-PL" sz="1800" dirty="0" smtClean="0"/>
              <a:t>Próg zmian poniżej i równych 20% kalkuluje się na poziomie budżetów poszczególnych partnerów projektu w stosunku do </a:t>
            </a:r>
            <a:r>
              <a:rPr lang="pl-PL" sz="1800" b="1" dirty="0" smtClean="0"/>
              <a:t>pierwotnych</a:t>
            </a:r>
            <a:r>
              <a:rPr lang="pl-PL" sz="1800" dirty="0" smtClean="0"/>
              <a:t> </a:t>
            </a:r>
            <a:r>
              <a:rPr lang="pl-PL" sz="1800" b="1" dirty="0" smtClean="0"/>
              <a:t>wartości budżetów </a:t>
            </a:r>
            <a:r>
              <a:rPr lang="pl-PL" sz="1800" dirty="0" smtClean="0"/>
              <a:t>stanowiących załącznik do zatwierdzonego przez KM wniosku o </a:t>
            </a:r>
            <a:r>
              <a:rPr lang="sk-SK" sz="1800" dirty="0" smtClean="0"/>
              <a:t>dofinansowanie,</a:t>
            </a:r>
          </a:p>
          <a:p>
            <a:pPr algn="just" eaLnBrk="1" hangingPunct="1">
              <a:defRPr/>
            </a:pPr>
            <a:r>
              <a:rPr lang="pl-PL" sz="1800" dirty="0" smtClean="0"/>
              <a:t>Zmiany w budżecie nie mogą wpływać na zmiany wskaźników</a:t>
            </a:r>
            <a:r>
              <a:rPr lang="sk-SK" sz="1800" dirty="0" smtClean="0"/>
              <a:t>,</a:t>
            </a:r>
          </a:p>
          <a:p>
            <a:pPr algn="just" eaLnBrk="1" hangingPunct="1">
              <a:defRPr/>
            </a:pPr>
            <a:r>
              <a:rPr lang="pl-PL" sz="1800" dirty="0" smtClean="0"/>
              <a:t>Wyłącznie zmiana wartości pozycji zapisanych w budżetach poszczególnych partnerów projektu,</a:t>
            </a:r>
          </a:p>
          <a:p>
            <a:pPr algn="just" eaLnBrk="1" hangingPunct="1">
              <a:defRPr/>
            </a:pPr>
            <a:r>
              <a:rPr lang="pl-PL" sz="1800" dirty="0" smtClean="0"/>
              <a:t>Nie dopuszcza się zmian opisów poszczególnych kosztów bądź wprowadzania nowych pozycji budżetowych,</a:t>
            </a:r>
          </a:p>
          <a:p>
            <a:pPr eaLnBrk="1" hangingPunct="1">
              <a:buFontTx/>
              <a:buNone/>
              <a:defRPr/>
            </a:pPr>
            <a:endParaRPr lang="pl-PL" sz="1800" dirty="0" smtClean="0">
              <a:solidFill>
                <a:schemeClr val="accent6"/>
              </a:solidFill>
            </a:endParaRPr>
          </a:p>
          <a:p>
            <a:pPr eaLnBrk="1" hangingPunct="1">
              <a:defRPr/>
            </a:pPr>
            <a:endParaRPr lang="pl-PL" sz="2000" dirty="0" smtClean="0">
              <a:solidFill>
                <a:schemeClr val="accent6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900113" y="1125538"/>
            <a:ext cx="734377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b="1" dirty="0">
                <a:solidFill>
                  <a:schemeClr val="accent6"/>
                </a:solidFill>
                <a:latin typeface="Times New Roman" pitchFamily="18" charset="0"/>
              </a:rPr>
              <a:t>1. Zmiany wymagające decyzji Partnera Wiodącego </a:t>
            </a:r>
            <a:endParaRPr lang="sk-SK" sz="2800" b="1" dirty="0">
              <a:solidFill>
                <a:schemeClr val="accent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Łukasz Gągulski\program_wspolpracy_transgranicznej_rp\zaakceptowane\projekt_do_power_poin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F2D12-5A0E-44B6-BF0D-1F918008D024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9334" r="48619" b="16267"/>
          <a:stretch>
            <a:fillRect/>
          </a:stretch>
        </p:blipFill>
        <p:spPr bwMode="auto">
          <a:xfrm>
            <a:off x="611560" y="1052736"/>
            <a:ext cx="7884368" cy="555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ípka v tvare U 7"/>
          <p:cNvSpPr/>
          <p:nvPr/>
        </p:nvSpPr>
        <p:spPr>
          <a:xfrm rot="5400000">
            <a:off x="1727684" y="2456892"/>
            <a:ext cx="1584176" cy="216024"/>
          </a:xfrm>
          <a:prstGeom prst="utur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6228184" y="1268760"/>
            <a:ext cx="2160240" cy="15841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Šípka dolu 9"/>
          <p:cNvSpPr/>
          <p:nvPr/>
        </p:nvSpPr>
        <p:spPr>
          <a:xfrm>
            <a:off x="7236296" y="2852936"/>
            <a:ext cx="216024" cy="504056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Násobenie 12"/>
          <p:cNvSpPr/>
          <p:nvPr/>
        </p:nvSpPr>
        <p:spPr>
          <a:xfrm>
            <a:off x="971600" y="1268760"/>
            <a:ext cx="7560840" cy="504056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F429E5-0E70-4A62-A16B-7009D7AF8F59}" type="slidenum">
              <a:rPr lang="pl-PL" sz="1200" smtClean="0">
                <a:latin typeface="Calibri" pitchFamily="34" charset="0"/>
              </a:rPr>
              <a:pPr/>
              <a:t>6</a:t>
            </a:fld>
            <a:endParaRPr lang="pl-PL" sz="1200" dirty="0" smtClean="0">
              <a:latin typeface="Calibri" pitchFamily="34" charset="0"/>
            </a:endParaRPr>
          </a:p>
        </p:txBody>
      </p:sp>
      <p:pic>
        <p:nvPicPr>
          <p:cNvPr id="6147" name="Picture 2" descr="projekt_do_power_point_SK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2420888"/>
            <a:ext cx="8139113" cy="38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defRPr/>
            </a:pPr>
            <a:r>
              <a:rPr lang="pl-PL" sz="1800" b="1" dirty="0" smtClean="0">
                <a:solidFill>
                  <a:schemeClr val="accent6"/>
                </a:solidFill>
              </a:rPr>
              <a:t>Zmiany niefinansowe </a:t>
            </a:r>
          </a:p>
          <a:p>
            <a:pPr algn="just" eaLnBrk="1" hangingPunct="1">
              <a:buFontTx/>
              <a:buNone/>
              <a:defRPr/>
            </a:pPr>
            <a:r>
              <a:rPr lang="pl-PL" sz="1800" b="1" dirty="0" smtClean="0">
                <a:solidFill>
                  <a:schemeClr val="accent6"/>
                </a:solidFill>
              </a:rPr>
              <a:t>	</a:t>
            </a:r>
            <a:r>
              <a:rPr lang="pl-PL" sz="1800" dirty="0" smtClean="0"/>
              <a:t>- modyfikacja ilości jednostek lub kosztu jednostkowego</a:t>
            </a:r>
          </a:p>
          <a:p>
            <a:pPr algn="just" eaLnBrk="1" hangingPunct="1">
              <a:buFontTx/>
              <a:buNone/>
              <a:defRPr/>
            </a:pPr>
            <a:r>
              <a:rPr lang="pl-PL" sz="1800" dirty="0" smtClean="0"/>
              <a:t>	 np. 10 x 6 = 60 </a:t>
            </a:r>
            <a:r>
              <a:rPr lang="pl-PL" sz="1800" dirty="0" smtClean="0">
                <a:latin typeface="Arial"/>
                <a:cs typeface="Arial"/>
              </a:rPr>
              <a:t>→ </a:t>
            </a:r>
            <a:r>
              <a:rPr lang="pl-PL" sz="1800" dirty="0" smtClean="0">
                <a:cs typeface="Arial"/>
              </a:rPr>
              <a:t>12 x 5 = 60</a:t>
            </a:r>
          </a:p>
          <a:p>
            <a:pPr algn="just" eaLnBrk="1" hangingPunct="1">
              <a:buFontTx/>
              <a:buNone/>
              <a:defRPr/>
            </a:pPr>
            <a:r>
              <a:rPr lang="pl-PL" sz="1800" dirty="0" smtClean="0">
                <a:cs typeface="Arial"/>
              </a:rPr>
              <a:t>	- zmiany nie mogą mieć wpływu na wskaźniki </a:t>
            </a:r>
            <a:endParaRPr lang="pl-PL" sz="1800" dirty="0" smtClean="0"/>
          </a:p>
          <a:p>
            <a:pPr algn="just" eaLnBrk="1" hangingPunct="1">
              <a:buFontTx/>
              <a:buNone/>
              <a:defRPr/>
            </a:pPr>
            <a:endParaRPr lang="pl-PL" sz="1800" dirty="0" smtClean="0">
              <a:solidFill>
                <a:schemeClr val="accent6"/>
              </a:solidFill>
            </a:endParaRPr>
          </a:p>
          <a:p>
            <a:pPr algn="just" eaLnBrk="1" hangingPunct="1">
              <a:defRPr/>
            </a:pPr>
            <a:r>
              <a:rPr lang="pl-PL" sz="1800" b="1" dirty="0" smtClean="0">
                <a:solidFill>
                  <a:schemeClr val="accent6"/>
                </a:solidFill>
              </a:rPr>
              <a:t>Zmiany harmonogramu rzeczowo-finansowego</a:t>
            </a:r>
            <a:endParaRPr lang="pl-PL" sz="1800" dirty="0" smtClean="0">
              <a:solidFill>
                <a:schemeClr val="accent6"/>
              </a:solidFill>
            </a:endParaRPr>
          </a:p>
          <a:p>
            <a:pPr algn="just" eaLnBrk="1" hangingPunct="1">
              <a:buFontTx/>
              <a:buNone/>
              <a:defRPr/>
            </a:pPr>
            <a:r>
              <a:rPr lang="pl-PL" sz="1800" dirty="0" smtClean="0">
                <a:solidFill>
                  <a:schemeClr val="accent6"/>
                </a:solidFill>
              </a:rPr>
              <a:t>	</a:t>
            </a:r>
            <a:r>
              <a:rPr lang="pl-PL" sz="1800" dirty="0" smtClean="0"/>
              <a:t>- zmiana w harmonogramie rzeczowo-finansowym wynikająca ze zmian poniżej i równych 20% wymaga akceptacji PW</a:t>
            </a:r>
          </a:p>
          <a:p>
            <a:pPr algn="just" eaLnBrk="1" hangingPunct="1">
              <a:buFontTx/>
              <a:buNone/>
              <a:defRPr/>
            </a:pPr>
            <a:r>
              <a:rPr lang="pl-PL" sz="1800" dirty="0" smtClean="0"/>
              <a:t>	- odstępstwa od harmonogramu rzeczowo-finansowego nie przekraczające 6 miesięcy w terminie realizacji poszczególnych działań i nie mające wpływ na zakończenie projektu nie wymagają wprowadzenia – powody niezgodności należy opisać w raporcie</a:t>
            </a:r>
            <a:endParaRPr lang="sk-SK" sz="1800" b="1" kern="0" dirty="0">
              <a:latin typeface="Calibri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683568" y="1484784"/>
            <a:ext cx="77768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800" b="1" dirty="0" smtClean="0">
                <a:solidFill>
                  <a:schemeClr val="accent6"/>
                </a:solidFill>
                <a:latin typeface="Times New Roman" pitchFamily="18" charset="0"/>
              </a:rPr>
              <a:t>1. Zmiany wymagające decyzji Partnera Wiodącego</a:t>
            </a:r>
            <a:endParaRPr lang="sk-SK" sz="2800" b="1" dirty="0">
              <a:solidFill>
                <a:schemeClr val="accent6"/>
              </a:solidFill>
              <a:latin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t="19334" r="48619" b="16267"/>
          <a:stretch>
            <a:fillRect/>
          </a:stretch>
        </p:blipFill>
        <p:spPr bwMode="auto">
          <a:xfrm>
            <a:off x="539552" y="1052736"/>
            <a:ext cx="7884368" cy="555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3635896" y="206084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500</a:t>
            </a:r>
            <a:endParaRPr lang="sk-SK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4211960" y="20608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rgbClr val="C00000"/>
                </a:solidFill>
                <a:latin typeface="Calibri" pitchFamily="34" charset="0"/>
              </a:rPr>
              <a:t>5,6</a:t>
            </a: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0 </a:t>
            </a:r>
            <a:r>
              <a:rPr lang="sk-SK" sz="1400" b="1" dirty="0" smtClean="0">
                <a:solidFill>
                  <a:srgbClr val="C00000"/>
                </a:solidFill>
                <a:latin typeface="Calibri" pitchFamily="34" charset="0"/>
              </a:rPr>
              <a:t>€</a:t>
            </a:r>
            <a:endParaRPr lang="sk-SK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4860032" y="206084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rgbClr val="C00000"/>
                </a:solidFill>
                <a:latin typeface="Calibri" pitchFamily="34" charset="0"/>
              </a:rPr>
              <a:t>2 800 €</a:t>
            </a:r>
            <a:endParaRPr lang="sk-SK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4788024" y="3140968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rgbClr val="C00000"/>
                </a:solidFill>
                <a:latin typeface="Calibri" pitchFamily="34" charset="0"/>
              </a:rPr>
              <a:t>33 810 €</a:t>
            </a:r>
            <a:endParaRPr lang="sk-SK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5" name="Zahnutá šípka hore 14"/>
          <p:cNvSpPr/>
          <p:nvPr/>
        </p:nvSpPr>
        <p:spPr>
          <a:xfrm rot="16200000">
            <a:off x="5193780" y="2159148"/>
            <a:ext cx="1648200" cy="731520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5508104" y="234888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rgbClr val="C00000"/>
                </a:solidFill>
                <a:latin typeface="Calibri" pitchFamily="34" charset="0"/>
              </a:rPr>
              <a:t>700 €</a:t>
            </a:r>
            <a:endParaRPr lang="sk-SK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4860032" y="206084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rgbClr val="C00000"/>
                </a:solidFill>
                <a:latin typeface="Calibri" pitchFamily="34" charset="0"/>
              </a:rPr>
              <a:t>3 500 €</a:t>
            </a:r>
            <a:endParaRPr lang="sk-SK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8" name="Ovál 17"/>
          <p:cNvSpPr/>
          <p:nvPr/>
        </p:nvSpPr>
        <p:spPr>
          <a:xfrm>
            <a:off x="4211960" y="1772816"/>
            <a:ext cx="554360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9" name="Ovál 18"/>
          <p:cNvSpPr/>
          <p:nvPr/>
        </p:nvSpPr>
        <p:spPr>
          <a:xfrm>
            <a:off x="827584" y="1737980"/>
            <a:ext cx="151216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0" name="Ovál 19"/>
          <p:cNvSpPr/>
          <p:nvPr/>
        </p:nvSpPr>
        <p:spPr>
          <a:xfrm>
            <a:off x="683568" y="3356992"/>
            <a:ext cx="1152128" cy="28803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5" grpId="0" animBg="1"/>
      <p:bldP spid="15" grpId="1" animBg="1"/>
      <p:bldP spid="16" grpId="0"/>
      <p:bldP spid="16" grpId="1"/>
      <p:bldP spid="17" grpId="0"/>
      <p:bldP spid="17" grpId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54537E-D1E1-46D2-9B18-777D970BB5F1}" type="slidenum">
              <a:rPr lang="pl-PL" smtClean="0">
                <a:latin typeface="Times New Roman" charset="0"/>
              </a:rPr>
              <a:pPr/>
              <a:t>7</a:t>
            </a:fld>
            <a:endParaRPr lang="pl-PL" smtClean="0">
              <a:latin typeface="Times New Roman" charset="0"/>
            </a:endParaRPr>
          </a:p>
        </p:txBody>
      </p:sp>
      <p:pic>
        <p:nvPicPr>
          <p:cNvPr id="9219" name="Picture 2" descr="D:\Łukasz Gągulski\program_wspolpracy_transgranicznej_rp\zaakceptowane\projekt_do_power_poin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2143125"/>
            <a:ext cx="7772400" cy="4214813"/>
          </a:xfrm>
        </p:spPr>
        <p:txBody>
          <a:bodyPr/>
          <a:lstStyle/>
          <a:p>
            <a:pPr algn="just" eaLnBrk="1" hangingPunct="1">
              <a:defRPr/>
            </a:pPr>
            <a:r>
              <a:rPr lang="pl-PL" sz="2000" b="1" dirty="0" err="1" smtClean="0">
                <a:latin typeface="+mj-lt"/>
              </a:rPr>
              <a:t>Max</a:t>
            </a:r>
            <a:r>
              <a:rPr lang="pl-PL" sz="2000" b="1" dirty="0" smtClean="0">
                <a:latin typeface="+mj-lt"/>
              </a:rPr>
              <a:t>. 2 razy do roku na każdego PP</a:t>
            </a:r>
          </a:p>
          <a:p>
            <a:pPr algn="just" eaLnBrk="1" hangingPunct="1">
              <a:defRPr/>
            </a:pPr>
            <a:r>
              <a:rPr lang="pl-PL" sz="2000" b="1" dirty="0" smtClean="0"/>
              <a:t>Niedostarczenie przez Partnera Projektu zatwierdzonego przez PW wniosku o zmianę w projekcie poniżej i równych 20% do odpowiedniego kontrolera I-go stopnia może spowodować uznanie </a:t>
            </a:r>
            <a:r>
              <a:rPr lang="sk-SK" sz="2000" b="1" dirty="0" err="1" smtClean="0"/>
              <a:t>wydatków</a:t>
            </a:r>
            <a:r>
              <a:rPr lang="sk-SK" sz="2000" b="1" dirty="0" smtClean="0"/>
              <a:t> za </a:t>
            </a:r>
            <a:r>
              <a:rPr lang="sk-SK" sz="2000" b="1" dirty="0" err="1" smtClean="0"/>
              <a:t>niekwalifikowalne</a:t>
            </a:r>
            <a:endParaRPr lang="sk-SK" sz="2000" b="1" dirty="0" smtClean="0"/>
          </a:p>
          <a:p>
            <a:pPr algn="just" eaLnBrk="1" hangingPunct="1">
              <a:defRPr/>
            </a:pPr>
            <a:r>
              <a:rPr lang="pl-PL" sz="2000" b="1" dirty="0" smtClean="0"/>
              <a:t>Ostatni wniosek o wprowadzenie zmian poniżej 20% Partner Projektu może zostać złożony najpóźniej z przedostatnim raportem cząstkowym, wniosek nie może zostać zaakceptowany po terminie zakończenia projektu wynikającym z umowy/aneksu</a:t>
            </a:r>
            <a:endParaRPr lang="sk-SK" sz="2000" b="1" dirty="0" smtClean="0"/>
          </a:p>
          <a:p>
            <a:pPr algn="just" eaLnBrk="1" hangingPunct="1">
              <a:defRPr/>
            </a:pPr>
            <a:r>
              <a:rPr lang="pl-PL" sz="2000" b="1" dirty="0" smtClean="0"/>
              <a:t>Nieprzestrzeganie niniejszej procedury lub przekroczenie progu 20% kosztów </a:t>
            </a:r>
            <a:r>
              <a:rPr lang="pl-PL" sz="2000" b="1" dirty="0" err="1" smtClean="0"/>
              <a:t>kwalifikowalnych</a:t>
            </a:r>
            <a:r>
              <a:rPr lang="pl-PL" sz="2000" b="1" dirty="0" smtClean="0"/>
              <a:t> poszczególnych kategorii budżetowych przez partnerów projektu może spowodować uznanie wydatków zgłoszonych do weryfikacji za </a:t>
            </a:r>
            <a:r>
              <a:rPr lang="pl-PL" sz="2000" b="1" dirty="0" err="1" smtClean="0"/>
              <a:t>niekwalifikowalne</a:t>
            </a:r>
            <a:r>
              <a:rPr lang="pl-PL" sz="2000" b="1" dirty="0" smtClean="0"/>
              <a:t> do </a:t>
            </a:r>
            <a:r>
              <a:rPr lang="sk-SK" sz="2000" b="1" dirty="0" err="1" smtClean="0"/>
              <a:t>refundacji</a:t>
            </a:r>
            <a:endParaRPr lang="pl-PL" sz="2000" b="1" dirty="0" smtClean="0"/>
          </a:p>
        </p:txBody>
      </p:sp>
      <p:sp>
        <p:nvSpPr>
          <p:cNvPr id="7" name="BlokTextu 6"/>
          <p:cNvSpPr txBox="1"/>
          <p:nvPr/>
        </p:nvSpPr>
        <p:spPr>
          <a:xfrm>
            <a:off x="900113" y="1196975"/>
            <a:ext cx="74168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b="1" dirty="0">
                <a:solidFill>
                  <a:schemeClr val="accent6"/>
                </a:solidFill>
                <a:latin typeface="Times New Roman" pitchFamily="18" charset="0"/>
              </a:rPr>
              <a:t>1. Zmiany wymagające decyzji Partnera Wiodącego </a:t>
            </a:r>
            <a:endParaRPr lang="sk-SK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Łukasz Gągulski\program_wspolpracy_transgranicznej_rp\zaakceptowane\projekt_do_power_poin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24741" t="23395" r="23146" b="7355"/>
          <a:stretch>
            <a:fillRect/>
          </a:stretch>
        </p:blipFill>
        <p:spPr bwMode="auto">
          <a:xfrm>
            <a:off x="971600" y="1196752"/>
            <a:ext cx="712879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ok 11"/>
          <p:cNvPicPr/>
          <p:nvPr/>
        </p:nvPicPr>
        <p:blipFill>
          <a:blip r:embed="rId4" cstate="print"/>
          <a:srcRect l="23926" t="40181" r="23876" b="6998"/>
          <a:stretch>
            <a:fillRect/>
          </a:stretch>
        </p:blipFill>
        <p:spPr bwMode="auto">
          <a:xfrm>
            <a:off x="467544" y="1484784"/>
            <a:ext cx="806489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ok 12"/>
          <p:cNvPicPr/>
          <p:nvPr/>
        </p:nvPicPr>
        <p:blipFill>
          <a:blip r:embed="rId5" cstate="print"/>
          <a:srcRect l="23799" t="16479" r="22860" b="6321"/>
          <a:stretch>
            <a:fillRect/>
          </a:stretch>
        </p:blipFill>
        <p:spPr bwMode="auto">
          <a:xfrm>
            <a:off x="539552" y="1196752"/>
            <a:ext cx="799288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ok 13"/>
          <p:cNvPicPr/>
          <p:nvPr/>
        </p:nvPicPr>
        <p:blipFill>
          <a:blip r:embed="rId6" cstate="print"/>
          <a:srcRect l="23686" t="16704" r="22987" b="16657"/>
          <a:stretch>
            <a:fillRect/>
          </a:stretch>
        </p:blipFill>
        <p:spPr bwMode="auto">
          <a:xfrm>
            <a:off x="611560" y="1196753"/>
            <a:ext cx="792088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ázok 14"/>
          <p:cNvPicPr/>
          <p:nvPr/>
        </p:nvPicPr>
        <p:blipFill>
          <a:blip r:embed="rId7" cstate="print"/>
          <a:srcRect l="12628" t="17607" r="15952" b="6064"/>
          <a:stretch>
            <a:fillRect/>
          </a:stretch>
        </p:blipFill>
        <p:spPr bwMode="auto">
          <a:xfrm>
            <a:off x="539552" y="1268760"/>
            <a:ext cx="799288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686E07-BAF9-42E1-9C4C-C6B5D3F827CE}" type="slidenum">
              <a:rPr lang="pl-PL" smtClean="0">
                <a:latin typeface="Times New Roman" charset="0"/>
              </a:rPr>
              <a:pPr/>
              <a:t>9</a:t>
            </a:fld>
            <a:endParaRPr lang="pl-PL" smtClean="0">
              <a:latin typeface="Times New Roman" charset="0"/>
            </a:endParaRPr>
          </a:p>
        </p:txBody>
      </p:sp>
      <p:pic>
        <p:nvPicPr>
          <p:cNvPr id="12291" name="Picture 2" descr="D:\Łukasz Gągulski\program_wspolpracy_transgranicznej_rp\zaakceptowane\projekt_do_power_poin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428750"/>
            <a:ext cx="7667625" cy="4743450"/>
          </a:xfrm>
        </p:spPr>
        <p:txBody>
          <a:bodyPr/>
          <a:lstStyle/>
          <a:p>
            <a:pPr eaLnBrk="1" hangingPunct="1">
              <a:defRPr/>
            </a:pPr>
            <a:endParaRPr lang="pl-PL" sz="2000" dirty="0" smtClean="0">
              <a:solidFill>
                <a:schemeClr val="accent6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900113" y="1052513"/>
            <a:ext cx="74882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b="1" dirty="0">
                <a:solidFill>
                  <a:schemeClr val="accent6"/>
                </a:solidFill>
                <a:latin typeface="Times New Roman" pitchFamily="18" charset="0"/>
              </a:rPr>
              <a:t> </a:t>
            </a:r>
            <a:endParaRPr lang="sk-SK" sz="2800" b="1" dirty="0">
              <a:solidFill>
                <a:schemeClr val="accent6"/>
              </a:solidFill>
              <a:latin typeface="Times New Roman" pitchFamily="18" charset="0"/>
            </a:endParaRPr>
          </a:p>
        </p:txBody>
      </p:sp>
      <p:pic>
        <p:nvPicPr>
          <p:cNvPr id="12294" name="Obrázok 4" descr="Obrázok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1474788"/>
            <a:ext cx="7602537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500063" y="1000125"/>
            <a:ext cx="7929562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b="1" u="sng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Procedura zmian wymagających decyzji PW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|1.5|0.8|1.7|1.1|0.5|0.3|0.2|0.3|0.4|0.7|1.6"/>
</p:tagLst>
</file>

<file path=ppt/theme/theme1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1855</TotalTime>
  <Words>1026</Words>
  <Application>Microsoft Office PowerPoint</Application>
  <PresentationFormat>Pokaz na ekranie (4:3)</PresentationFormat>
  <Paragraphs>166</Paragraphs>
  <Slides>27</Slides>
  <Notes>13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Projekt domyślny</vt:lpstr>
      <vt:lpstr>Procedura zmian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2. Zmiany wymagające decyzji WST</vt:lpstr>
      <vt:lpstr>2. Zmiany wymagające decyzji WST</vt:lpstr>
      <vt:lpstr>2. Zmiany wymagające decyzji WST</vt:lpstr>
      <vt:lpstr>2. Zmiany wymagające decyzji WST  roboty dodatkowe (2)</vt:lpstr>
      <vt:lpstr>Slajd 17</vt:lpstr>
      <vt:lpstr>Slajd 18</vt:lpstr>
      <vt:lpstr>Slajd 19</vt:lpstr>
      <vt:lpstr>3. Oszczędności poprzetargowe w ramach kategorii 7 „Inwestycje” (1)</vt:lpstr>
      <vt:lpstr>3. Oszczędności poprzetargowe w ramach kategorii 7 „Inwestycje” (2)</vt:lpstr>
      <vt:lpstr>Procedura zmian na wykorzystanie oszczędności poprzetargowych </vt:lpstr>
      <vt:lpstr>4. Inne zmiany</vt:lpstr>
      <vt:lpstr>5. Aneksowanie umów</vt:lpstr>
      <vt:lpstr>6. Terminy i dokumenty</vt:lpstr>
      <vt:lpstr>Pomoc publiczna vs wprowadzanie zmian  </vt:lpstr>
      <vt:lpstr>Slajd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Łukasz Gągulski</dc:creator>
  <cp:lastModifiedBy> </cp:lastModifiedBy>
  <cp:revision>174</cp:revision>
  <dcterms:created xsi:type="dcterms:W3CDTF">2009-09-10T10:38:11Z</dcterms:created>
  <dcterms:modified xsi:type="dcterms:W3CDTF">2014-04-22T15:53:59Z</dcterms:modified>
</cp:coreProperties>
</file>