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9" r:id="rId4"/>
    <p:sldId id="257" r:id="rId5"/>
    <p:sldId id="261" r:id="rId6"/>
    <p:sldId id="278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B08CC-CE79-42AC-A9E6-7DF0EFCBCD9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FD8AA-C951-4346-B37F-11021D92C29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7CF7B-FF8E-4405-974C-07DBD76F2DA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A94AA-D26B-43BA-BCDD-375FC86D0E4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59BA9-3F54-4243-849E-9B9D2F5EC08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C5769-6F0B-4B55-A5B6-26B7331CA7F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068B4-E31D-4F6E-A519-EF2CED83D1A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090B6-4ABA-4C21-B7B5-5DB0291E2CA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3F47E-4BD9-4949-8550-61B9AEE06C8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485C2-12DB-433D-941F-959C793DE26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68C6C-4E0D-4E11-BC5B-34D4D931355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D06A86-6F75-435A-AECD-837BD9F5818B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projekt_do_power_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57338"/>
            <a:ext cx="7773987" cy="2808287"/>
          </a:xfrm>
        </p:spPr>
        <p:txBody>
          <a:bodyPr/>
          <a:lstStyle/>
          <a:p>
            <a:r>
              <a:rPr lang="pl-PL" sz="4000" dirty="0" smtClean="0"/>
              <a:t>Współpraca z beneficjentami, przepływ informacji w ramach projektu</a:t>
            </a:r>
            <a:endParaRPr lang="pl-PL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80063" y="5300663"/>
            <a:ext cx="3200400" cy="841375"/>
          </a:xfrm>
        </p:spPr>
        <p:txBody>
          <a:bodyPr/>
          <a:lstStyle/>
          <a:p>
            <a:pPr algn="r"/>
            <a:r>
              <a:rPr lang="pl-PL" sz="2000" i="1"/>
              <a:t>Grzegorz Gołda</a:t>
            </a:r>
          </a:p>
          <a:p>
            <a:pPr algn="r"/>
            <a:r>
              <a:rPr lang="pl-PL" sz="2000" i="1"/>
              <a:t>WST PWT PL-SK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1143000"/>
          </a:xfrm>
        </p:spPr>
        <p:txBody>
          <a:bodyPr/>
          <a:lstStyle/>
          <a:p>
            <a:r>
              <a:rPr lang="pl-PL" sz="3200" dirty="0" smtClean="0"/>
              <a:t>Realizacja projektów – instytucje zaangażowane</a:t>
            </a:r>
            <a:endParaRPr lang="pl-PL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l-PL" sz="2800" dirty="0" smtClean="0"/>
              <a:t>Kontrolerzy 1-ego stopnia;</a:t>
            </a:r>
          </a:p>
          <a:p>
            <a:pPr algn="just">
              <a:lnSpc>
                <a:spcPct val="90000"/>
              </a:lnSpc>
            </a:pPr>
            <a:r>
              <a:rPr lang="pl-PL" sz="2800" dirty="0" smtClean="0"/>
              <a:t>Wspólny Sekretariat Techniczny;</a:t>
            </a:r>
          </a:p>
          <a:p>
            <a:pPr algn="just">
              <a:lnSpc>
                <a:spcPct val="90000"/>
              </a:lnSpc>
            </a:pPr>
            <a:r>
              <a:rPr lang="pl-PL" sz="2800" dirty="0" smtClean="0"/>
              <a:t>Instytucja Zarządzająca;</a:t>
            </a:r>
          </a:p>
          <a:p>
            <a:pPr algn="just">
              <a:lnSpc>
                <a:spcPct val="90000"/>
              </a:lnSpc>
            </a:pPr>
            <a:r>
              <a:rPr lang="pl-PL" sz="2800" dirty="0" smtClean="0"/>
              <a:t>Koordynator Krajowy;</a:t>
            </a:r>
          </a:p>
          <a:p>
            <a:pPr algn="just">
              <a:lnSpc>
                <a:spcPct val="90000"/>
              </a:lnSpc>
            </a:pPr>
            <a:r>
              <a:rPr lang="pl-PL" sz="2800" dirty="0" smtClean="0"/>
              <a:t>Regionalne punkty kontaktowe/ </a:t>
            </a:r>
            <a:r>
              <a:rPr lang="pl-PL" sz="2800" dirty="0" err="1" smtClean="0"/>
              <a:t>Infopointy</a:t>
            </a:r>
            <a:r>
              <a:rPr lang="pl-PL" sz="2800" dirty="0" smtClean="0"/>
              <a:t>;</a:t>
            </a:r>
          </a:p>
          <a:p>
            <a:pPr algn="just">
              <a:lnSpc>
                <a:spcPct val="90000"/>
              </a:lnSpc>
            </a:pPr>
            <a:r>
              <a:rPr lang="pl-PL" sz="2800" dirty="0" smtClean="0"/>
              <a:t>Inne (krajowe instytucje </a:t>
            </a:r>
            <a:r>
              <a:rPr lang="pl-PL" sz="2800" dirty="0" err="1" smtClean="0"/>
              <a:t>audytowe</a:t>
            </a:r>
            <a:r>
              <a:rPr lang="pl-PL" sz="2800" dirty="0" smtClean="0"/>
              <a:t>, Najwyższa Izba Kontroli, instytucje UE…..);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052736"/>
            <a:ext cx="8229600" cy="936104"/>
          </a:xfrm>
        </p:spPr>
        <p:txBody>
          <a:bodyPr/>
          <a:lstStyle/>
          <a:p>
            <a:r>
              <a:rPr lang="pl-PL" sz="3200" dirty="0" smtClean="0"/>
              <a:t>Rola WST w procesie wdrażania projektów</a:t>
            </a:r>
            <a:endParaRPr lang="pl-PL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132856"/>
            <a:ext cx="8229600" cy="4392488"/>
          </a:xfrm>
        </p:spPr>
        <p:txBody>
          <a:bodyPr/>
          <a:lstStyle/>
          <a:p>
            <a:r>
              <a:rPr lang="pl-PL" sz="2000" dirty="0" smtClean="0"/>
              <a:t>Przeprowadzenie szkoleń/ Udzielanie informacji nt procesów związanych z wdrażaniem  projektów;</a:t>
            </a:r>
          </a:p>
          <a:p>
            <a:r>
              <a:rPr lang="pl-PL" sz="2000" dirty="0" smtClean="0"/>
              <a:t>Przygotowywanie projektów umów o dofinansowanie projektów;</a:t>
            </a:r>
          </a:p>
          <a:p>
            <a:r>
              <a:rPr lang="pl-PL" sz="2000" dirty="0" smtClean="0"/>
              <a:t>Koordynacja procesu podpisywania umów;</a:t>
            </a:r>
          </a:p>
          <a:p>
            <a:r>
              <a:rPr lang="pl-PL" sz="2000" dirty="0" smtClean="0"/>
              <a:t>Monitoring postępu wdrażania projektów oraz gromadzenie i aktualizacja danych monitoringowych;</a:t>
            </a:r>
          </a:p>
          <a:p>
            <a:r>
              <a:rPr lang="pl-PL" sz="2000" dirty="0" smtClean="0"/>
              <a:t>Weryfikacja raportów z postępu realizacji projektów;</a:t>
            </a:r>
          </a:p>
          <a:p>
            <a:r>
              <a:rPr lang="pl-PL" sz="2000" dirty="0" smtClean="0"/>
              <a:t>Analiza oraz akceptacja zmian w projektach, przygotowywanie informacji i opinii dla KM;</a:t>
            </a:r>
          </a:p>
          <a:p>
            <a:r>
              <a:rPr lang="pl-PL" sz="2000" dirty="0" smtClean="0"/>
              <a:t>Wizyty na miejscu realizacji projektów; </a:t>
            </a:r>
          </a:p>
          <a:p>
            <a:r>
              <a:rPr lang="pl-PL" sz="2000" dirty="0" smtClean="0"/>
              <a:t>Promocja programu oraz weryfikacja promocji projektów;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r>
              <a:rPr lang="pl-PL" dirty="0" smtClean="0"/>
              <a:t>Rola Partnera Wiodącego</a:t>
            </a:r>
            <a:endParaRPr lang="pl-PL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229600" cy="475252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l-PL" sz="2800" dirty="0" smtClean="0"/>
              <a:t>Zarządzanie projektem (proces ciągły!!!!!!!);</a:t>
            </a:r>
          </a:p>
          <a:p>
            <a:pPr lvl="1" algn="just">
              <a:lnSpc>
                <a:spcPct val="80000"/>
              </a:lnSpc>
            </a:pPr>
            <a:r>
              <a:rPr lang="pl-PL" sz="2400" dirty="0" smtClean="0"/>
              <a:t>zapewnienie wdrażania projektu zgodnie z zaplanowanymi działaniami, budżetem, czasem realizacji (szczególnie istotne przy skróconych okresach wdrażania projektów) ;</a:t>
            </a:r>
          </a:p>
          <a:p>
            <a:pPr lvl="1" algn="just">
              <a:lnSpc>
                <a:spcPct val="80000"/>
              </a:lnSpc>
            </a:pPr>
            <a:r>
              <a:rPr lang="pl-PL" sz="2400" dirty="0" smtClean="0"/>
              <a:t>Zapewnienie wdrażania projektu zgodnie z procedurami obowiązującymi w programie;</a:t>
            </a:r>
          </a:p>
          <a:p>
            <a:pPr lvl="1" algn="just">
              <a:lnSpc>
                <a:spcPct val="80000"/>
              </a:lnSpc>
            </a:pPr>
            <a:r>
              <a:rPr lang="pl-PL" sz="2400" dirty="0" smtClean="0"/>
              <a:t>Zapewnienie wysokiej jakości współpracy pomiędzy partnerami projektu;</a:t>
            </a:r>
          </a:p>
          <a:p>
            <a:pPr lvl="1" algn="just">
              <a:lnSpc>
                <a:spcPct val="80000"/>
              </a:lnSpc>
            </a:pPr>
            <a:r>
              <a:rPr lang="pl-PL" sz="2400" dirty="0" smtClean="0"/>
              <a:t>Bieżący kontakt z instytucjami odpowiedzialnymi za wdrażanie programu (kontrolerzy, WST);</a:t>
            </a:r>
            <a:endParaRPr lang="pl-PL" sz="2800" dirty="0" smtClean="0"/>
          </a:p>
          <a:p>
            <a:pPr algn="just">
              <a:lnSpc>
                <a:spcPct val="80000"/>
              </a:lnSpc>
            </a:pPr>
            <a:r>
              <a:rPr lang="pl-PL" sz="2800" dirty="0" smtClean="0"/>
              <a:t>Reprezentacja projektu oraz pozostałych partnerów w kontaktach z „otoczeniem zewnętrznym”;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r>
              <a:rPr lang="pl-PL" dirty="0" smtClean="0"/>
              <a:t>Rola Partnera Wiodącego</a:t>
            </a:r>
            <a:endParaRPr lang="pl-PL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l-PL" sz="2400" dirty="0" smtClean="0"/>
              <a:t>Odpowiedzialność za:</a:t>
            </a:r>
          </a:p>
          <a:p>
            <a:pPr lvl="1" algn="just">
              <a:lnSpc>
                <a:spcPct val="80000"/>
              </a:lnSpc>
            </a:pPr>
            <a:r>
              <a:rPr lang="pl-PL" sz="2400" dirty="0" smtClean="0"/>
              <a:t>Prawidłową realizację </a:t>
            </a:r>
            <a:r>
              <a:rPr lang="pl-PL" sz="2400" b="1" dirty="0" smtClean="0"/>
              <a:t>całego</a:t>
            </a:r>
            <a:r>
              <a:rPr lang="pl-PL" sz="2400" dirty="0" smtClean="0"/>
              <a:t> projektu;</a:t>
            </a:r>
          </a:p>
          <a:p>
            <a:pPr lvl="1" algn="just">
              <a:lnSpc>
                <a:spcPct val="80000"/>
              </a:lnSpc>
            </a:pPr>
            <a:r>
              <a:rPr lang="pl-PL" sz="2400" dirty="0" smtClean="0"/>
              <a:t>Nieprawidłowości;</a:t>
            </a:r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Aktualizacja i posiadanie pełnej wiedzy nt. stanu wdrażania projektu;</a:t>
            </a:r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Stworzenie i zapewnienie drożności w całym okresie trwania projektu kanałów komunikacyjnych w partnerstwie;</a:t>
            </a:r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Przekazywanie pełnej informacji </a:t>
            </a:r>
            <a:r>
              <a:rPr lang="pl-PL" sz="2400" b="1" u="sng" dirty="0" smtClean="0"/>
              <a:t>do</a:t>
            </a:r>
            <a:r>
              <a:rPr lang="pl-PL" sz="2400" dirty="0" smtClean="0"/>
              <a:t> partnerów projektu uzyskanej </a:t>
            </a:r>
            <a:r>
              <a:rPr lang="pl-PL" sz="2400" b="1" u="sng" dirty="0" smtClean="0"/>
              <a:t>od</a:t>
            </a:r>
            <a:r>
              <a:rPr lang="pl-PL" sz="2400" dirty="0" smtClean="0"/>
              <a:t> instytucji zaangażowanych we wdrażanie programu;</a:t>
            </a:r>
          </a:p>
          <a:p>
            <a:pPr algn="just">
              <a:lnSpc>
                <a:spcPct val="80000"/>
              </a:lnSpc>
            </a:pPr>
            <a:r>
              <a:rPr lang="pl-PL" sz="2400" dirty="0" smtClean="0"/>
              <a:t>Przekazywanie pełnej informacji </a:t>
            </a:r>
            <a:r>
              <a:rPr lang="pl-PL" sz="2400" b="1" u="sng" dirty="0" smtClean="0"/>
              <a:t>od</a:t>
            </a:r>
            <a:r>
              <a:rPr lang="pl-PL" sz="2400" dirty="0" smtClean="0"/>
              <a:t> partnerów projektu </a:t>
            </a:r>
            <a:r>
              <a:rPr lang="pl-PL" sz="2400" b="1" u="sng" dirty="0" smtClean="0"/>
              <a:t>do</a:t>
            </a:r>
            <a:r>
              <a:rPr lang="pl-PL" sz="2400" dirty="0" smtClean="0"/>
              <a:t> instytucji zaangażowanych we wdrażanie programu;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r>
              <a:rPr lang="pl-PL" sz="3600" dirty="0" smtClean="0"/>
              <a:t>Współpraca z WST</a:t>
            </a:r>
            <a:endParaRPr lang="pl-PL" sz="36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319588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pl-PL" sz="2400" dirty="0" smtClean="0"/>
              <a:t>Ogólne zasady:</a:t>
            </a:r>
          </a:p>
          <a:p>
            <a:pPr algn="just">
              <a:lnSpc>
                <a:spcPct val="80000"/>
              </a:lnSpc>
              <a:buNone/>
            </a:pPr>
            <a:endParaRPr lang="pl-PL" sz="2000" dirty="0" smtClean="0"/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WST kontaktuje się </a:t>
            </a:r>
            <a:r>
              <a:rPr lang="pl-PL" sz="2000" b="1" u="sng" dirty="0" smtClean="0"/>
              <a:t>głównie</a:t>
            </a:r>
            <a:r>
              <a:rPr lang="pl-PL" sz="2000" dirty="0" smtClean="0"/>
              <a:t> z PW;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partnerzy projektu komunikują się </a:t>
            </a:r>
            <a:r>
              <a:rPr lang="pl-PL" sz="2000" b="1" u="sng" dirty="0" smtClean="0"/>
              <a:t>zawsze</a:t>
            </a:r>
            <a:r>
              <a:rPr lang="pl-PL" sz="2000" dirty="0" smtClean="0"/>
              <a:t> przez PW;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reprezentacja PW przez osobę upoważnioną (wniosek aplikacyjny);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Oczekujemy, że PW posiada </a:t>
            </a:r>
            <a:r>
              <a:rPr lang="pl-PL" sz="2000" b="1" u="sng" dirty="0" smtClean="0"/>
              <a:t>pełną</a:t>
            </a:r>
            <a:r>
              <a:rPr lang="pl-PL" sz="2000" dirty="0" smtClean="0"/>
              <a:t> informację nt stanu wdrażania </a:t>
            </a:r>
            <a:r>
              <a:rPr lang="pl-PL" sz="2000" b="1" u="sng" dirty="0" smtClean="0"/>
              <a:t>całego</a:t>
            </a:r>
            <a:r>
              <a:rPr lang="pl-PL" sz="2000" dirty="0" smtClean="0"/>
              <a:t> projektu;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PW odpowiada za zapewnienie terminowości oraz wysokiej jakości przesyłanych do WST (i nie tylko) dokumentów;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Efektywność i partnerstwo w współpracy na linii PW WST;</a:t>
            </a:r>
          </a:p>
          <a:p>
            <a:pPr lvl="1" algn="just">
              <a:lnSpc>
                <a:spcPct val="80000"/>
              </a:lnSpc>
            </a:pPr>
            <a:r>
              <a:rPr lang="pl-PL" sz="2000" dirty="0" smtClean="0"/>
              <a:t>Ewentualne problemy zgłaszane przy uwzględnieniu czasu potrzebnego na podjęcie odpowiedniej reakcji;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352</Words>
  <Application>Microsoft Office PowerPoint</Application>
  <PresentationFormat>Pokaz na ekranie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Projekt domyślny</vt:lpstr>
      <vt:lpstr>Slajd 1</vt:lpstr>
      <vt:lpstr>Współpraca z beneficjentami, przepływ informacji w ramach projektu</vt:lpstr>
      <vt:lpstr>Realizacja projektów – instytucje zaangażowane</vt:lpstr>
      <vt:lpstr>Rola WST w procesie wdrażania projektów</vt:lpstr>
      <vt:lpstr>Rola Partnera Wiodącego</vt:lpstr>
      <vt:lpstr>Rola Partnera Wiodącego</vt:lpstr>
      <vt:lpstr>Współpraca z WST</vt:lpstr>
      <vt:lpstr>Dziękuję za uwagę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raportowania dla Programu Współpracy Transgranicznej Rzeczpospolita Polska – Republika Słowacka 2007-2013</dc:title>
  <dc:creator>PLSK</dc:creator>
  <cp:lastModifiedBy>Agnieszka_Srokosz</cp:lastModifiedBy>
  <cp:revision>37</cp:revision>
  <dcterms:created xsi:type="dcterms:W3CDTF">2009-09-15T04:33:11Z</dcterms:created>
  <dcterms:modified xsi:type="dcterms:W3CDTF">2014-04-22T06:48:03Z</dcterms:modified>
</cp:coreProperties>
</file>