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7" r:id="rId8"/>
    <p:sldId id="266" r:id="rId9"/>
    <p:sldId id="268" r:id="rId10"/>
    <p:sldId id="26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39560-E7F2-4811-A9BF-243B278F147F}" type="datetimeFigureOut">
              <a:rPr lang="pl-PL" smtClean="0"/>
              <a:pPr/>
              <a:t>2014-04-23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217FF-F8EF-4B31-A7C2-11E265A091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41F3-94ED-449A-9846-B570D2D2BCB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1A63-C97F-4DA6-ADC0-FA28B4153CF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1971D-B233-46D1-8443-FD3BE5DA6C2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ytuł i zawartość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AE23DA-256A-4D53-A069-F1CE024ECB5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48A8-5DE9-44B3-8609-733FCDC7020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10AA-0E51-4895-955B-552B4854CEF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BBA9-4988-476F-91D3-AF2B83A7D0A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36D1F-04A0-4796-B9DF-8BAD3B3B23E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626E7-BD57-4B24-8E63-88777E48A52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2B3ED-F7F5-4499-BB01-02BFF97EF0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DAA6C-0B4A-4108-87B5-1E1048849EF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7C24F-FEC0-47A8-BF49-842A2C5CA9E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AD5906-2260-4031-89CB-7249EE0EA763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rojekt_do_power_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84663" y="4868863"/>
            <a:ext cx="42830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>
                <a:solidFill>
                  <a:srgbClr val="FFFFFF"/>
                </a:solidFill>
                <a:latin typeface="Verdana" pitchFamily="34" charset="0"/>
              </a:rPr>
              <a:t>Informacja i promocja </a:t>
            </a:r>
          </a:p>
          <a:p>
            <a:r>
              <a:rPr lang="pl-PL" sz="1600">
                <a:solidFill>
                  <a:srgbClr val="FFFFFF"/>
                </a:solidFill>
                <a:latin typeface="Verdana" pitchFamily="34" charset="0"/>
              </a:rPr>
              <a:t>Agnieszka Srokosz, WST PWT PL-SK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 dirty="0"/>
              <a:t>Przykłady </a:t>
            </a:r>
            <a:r>
              <a:rPr lang="pl-PL" dirty="0" smtClean="0">
                <a:solidFill>
                  <a:schemeClr val="tx1"/>
                </a:solidFill>
              </a:rPr>
              <a:t>tablic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7668344" y="63093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Documents and Settings\PLSK\Moje dokumenty\AgaS\informacje umieszczane na stronie\PROJEKTY POD MAPKĘ\zdjęcia nabór I\Chramy\pomniejszone na stronę wizyta strona polska\Chramy Gładyszó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560422" cy="2376264"/>
          </a:xfrm>
          <a:prstGeom prst="rect">
            <a:avLst/>
          </a:prstGeom>
          <a:noFill/>
        </p:spPr>
      </p:pic>
      <p:pic>
        <p:nvPicPr>
          <p:cNvPr id="2052" name="Picture 4" descr="D:\Documents and Settings\PLSK\Moje dokumenty\AgaS\informacje umieszczane na stronie\PROJEKTY POD MAPKĘ\zdjęcia nabór I\Jabłonka\zmniejszone na stronę\JABŁONKA PODWILK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560422" cy="2376264"/>
          </a:xfrm>
          <a:prstGeom prst="rect">
            <a:avLst/>
          </a:prstGeom>
          <a:noFill/>
        </p:spPr>
      </p:pic>
      <p:pic>
        <p:nvPicPr>
          <p:cNvPr id="2053" name="Picture 5" descr="D:\Documents and Settings\PLSK\Moje dokumenty\AgaS\informacje umieszczane na stronie\PROJEKTY POD MAPKĘ\zdjęcia nabór II\Orawska Droga\wizyta monitorująca lipiec 2013 pomniejszone na stronę\Orawska PO 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3600400" cy="2402946"/>
          </a:xfrm>
          <a:prstGeom prst="rect">
            <a:avLst/>
          </a:prstGeom>
          <a:noFill/>
        </p:spPr>
      </p:pic>
      <p:pic>
        <p:nvPicPr>
          <p:cNvPr id="2054" name="Picture 6" descr="D:\Documents and Settings\PLSK\Moje dokumenty\AgaS\informacje umieszczane na stronie\PROJEKTY POD MAPKĘ\zdjęcia nabór II\Muzeum Narodowe w Krakowie\atma oravsky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49080"/>
            <a:ext cx="3548387" cy="2407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7171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836613"/>
            <a:ext cx="7772400" cy="915987"/>
          </a:xfrm>
        </p:spPr>
        <p:txBody>
          <a:bodyPr/>
          <a:lstStyle/>
          <a:p>
            <a:r>
              <a:rPr lang="pl-PL" sz="4000"/>
              <a:t>Tablice informacyjne i pamiątkowe 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sz="2000" b="1" dirty="0">
                <a:latin typeface="Arial" charset="0"/>
              </a:rPr>
              <a:t>Elementy obowiązkowe: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latin typeface="Arial" charset="0"/>
              </a:rPr>
              <a:t>logo Programu </a:t>
            </a:r>
            <a:r>
              <a:rPr lang="pl-PL" sz="2800" dirty="0" smtClean="0">
                <a:latin typeface="Arial" charset="0"/>
              </a:rPr>
              <a:t>ze sloganem i </a:t>
            </a:r>
            <a:r>
              <a:rPr lang="pl-PL" sz="2800" dirty="0">
                <a:latin typeface="Arial" charset="0"/>
              </a:rPr>
              <a:t>godło Unii Europejskiej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latin typeface="Arial" charset="0"/>
              </a:rPr>
              <a:t>napis: Unia Europejska, Europejski Fundusz Rozwoju Regionalnego (skróty nie są dozwolone)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latin typeface="Arial" charset="0"/>
              </a:rPr>
              <a:t>zapis o współfinansowaniu 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latin typeface="Arial" charset="0"/>
              </a:rPr>
              <a:t>nazwa Projektu </a:t>
            </a:r>
            <a:endParaRPr lang="pl-PL" sz="28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latin typeface="Arial" charset="0"/>
              </a:rPr>
              <a:t>czcionka i układ  </a:t>
            </a:r>
            <a:endParaRPr lang="pl-PL" sz="28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pl-PL" sz="2800" b="1" dirty="0">
              <a:latin typeface="Arial" charset="0"/>
            </a:endParaRP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  <a:p>
            <a:pPr>
              <a:buFontTx/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8195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2400" cy="1143000"/>
          </a:xfrm>
        </p:spPr>
        <p:txBody>
          <a:bodyPr/>
          <a:lstStyle/>
          <a:p>
            <a:r>
              <a:rPr lang="pl-PL" sz="4000"/>
              <a:t>Rozpowszechnianie informacji o projekcie w mediach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Informacja o współfinansowaniu projektu przez Unię Europejską ze środków Europejskiego Funduszu Rozwoju Regionalnego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Nazwa Programu: Program Współpracy </a:t>
            </a:r>
            <a:r>
              <a:rPr lang="pl-PL" sz="2000" dirty="0" err="1">
                <a:latin typeface="Arial" charset="0"/>
              </a:rPr>
              <a:t>Transgranicznej</a:t>
            </a:r>
            <a:r>
              <a:rPr lang="pl-PL" sz="2000" dirty="0">
                <a:latin typeface="Arial" charset="0"/>
              </a:rPr>
              <a:t> Rzeczpospolita Polska –Republika Słowacka </a:t>
            </a:r>
            <a:r>
              <a:rPr lang="pl-PL" sz="2000" dirty="0" smtClean="0">
                <a:latin typeface="Arial" charset="0"/>
              </a:rPr>
              <a:t>2007-2013</a:t>
            </a: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Logotypy (tam gdzie możliwe)</a:t>
            </a: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Tytuł i </a:t>
            </a:r>
            <a:r>
              <a:rPr lang="pl-PL" sz="2000" dirty="0" smtClean="0">
                <a:latin typeface="Arial" charset="0"/>
              </a:rPr>
              <a:t>cel/rezultaty projektu</a:t>
            </a: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Partnerzy projektu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Miejsce/Obszar </a:t>
            </a:r>
            <a:r>
              <a:rPr lang="pl-PL" sz="2000" dirty="0">
                <a:latin typeface="Arial" charset="0"/>
              </a:rPr>
              <a:t>realizacji projektu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9219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772400" cy="1143000"/>
          </a:xfrm>
        </p:spPr>
        <p:txBody>
          <a:bodyPr/>
          <a:lstStyle/>
          <a:p>
            <a:r>
              <a:rPr lang="pl-PL"/>
              <a:t>Promocja projektu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przekazywanie WST informacji </a:t>
            </a:r>
            <a:r>
              <a:rPr lang="pl-PL" sz="2000" dirty="0" smtClean="0">
                <a:latin typeface="Arial" charset="0"/>
              </a:rPr>
              <a:t>ukazujących </a:t>
            </a:r>
            <a:r>
              <a:rPr lang="pl-PL" sz="2000" dirty="0">
                <a:latin typeface="Arial" charset="0"/>
              </a:rPr>
              <a:t>się w mediach </a:t>
            </a:r>
            <a:r>
              <a:rPr lang="pl-PL" sz="2000" dirty="0" smtClean="0">
                <a:latin typeface="Arial" charset="0"/>
              </a:rPr>
              <a:t>(zarówno tych finansowanych jak i niefinansowanych z projektu)</a:t>
            </a: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informowanie WST i kontrolerów I-go stopnia o planowanych konferencjach, wydarzeniach, imprezach (zgodnie z wytycznymi WST)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przekazywanie WST, po wcześniejszym uzgodnieniu, istotnych materiałów promocyjnych w celu dalszego rozpowszechniania informacji o projekcie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koordynacja przepływu informacji na poziomie samego projektu</a:t>
            </a:r>
          </a:p>
          <a:p>
            <a:pPr>
              <a:lnSpc>
                <a:spcPct val="80000"/>
              </a:lnSpc>
            </a:pPr>
            <a:endParaRPr lang="pl-PL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pl-PL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18435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za uwagę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3077" name="Picture 5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Informacja i promocja 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dirty="0">
                <a:latin typeface="Arial" charset="0"/>
              </a:rPr>
              <a:t>   </a:t>
            </a:r>
            <a:r>
              <a:rPr lang="pl-PL" sz="2000" dirty="0">
                <a:latin typeface="Arial" charset="0"/>
              </a:rPr>
              <a:t>Działania informacyjno promocyjne są </a:t>
            </a:r>
            <a:r>
              <a:rPr lang="pl-PL" sz="2000" b="1" dirty="0" smtClean="0">
                <a:latin typeface="Arial" charset="0"/>
              </a:rPr>
              <a:t>nierozerwalną</a:t>
            </a:r>
            <a:r>
              <a:rPr lang="pl-PL" sz="2000" dirty="0" smtClean="0">
                <a:latin typeface="Arial" charset="0"/>
              </a:rPr>
              <a:t> </a:t>
            </a:r>
            <a:r>
              <a:rPr lang="pl-PL" sz="2000" dirty="0">
                <a:latin typeface="Arial" charset="0"/>
              </a:rPr>
              <a:t>częścią każdego projektu realizowanego przy wsparciu ze środków Unii Europejskiej. Podstawowe działania informacyjno-promocyjne to: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właściwe, wyraźne i czytelne oznakowanie miejsca realizacji </a:t>
            </a:r>
            <a:r>
              <a:rPr lang="pl-PL" sz="2000" dirty="0" smtClean="0">
                <a:latin typeface="Arial" charset="0"/>
              </a:rPr>
              <a:t>projektu, obowiązek informowania o współfinansowaniu (tablice informacyjne, tablice pamiątkowe), </a:t>
            </a:r>
            <a:endParaRPr lang="pl-PL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Rozpowszechnianie </a:t>
            </a:r>
            <a:r>
              <a:rPr lang="pl-PL" sz="2000" dirty="0">
                <a:latin typeface="Arial" charset="0"/>
              </a:rPr>
              <a:t>informacji o projekcie i jego rezultatach (media, ulotki, strona </a:t>
            </a:r>
            <a:r>
              <a:rPr lang="pl-PL" sz="2000" dirty="0" smtClean="0">
                <a:latin typeface="Arial" charset="0"/>
              </a:rPr>
              <a:t>internetowa; strony internetowe wszystkich Partnerów)</a:t>
            </a:r>
            <a:endParaRPr lang="pl-PL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odpowiedni </a:t>
            </a:r>
            <a:r>
              <a:rPr lang="pl-PL" sz="2000" dirty="0">
                <a:latin typeface="Arial" charset="0"/>
              </a:rPr>
              <a:t>przepływ </a:t>
            </a:r>
            <a:r>
              <a:rPr lang="pl-PL" sz="2000" dirty="0" smtClean="0">
                <a:latin typeface="Arial" charset="0"/>
              </a:rPr>
              <a:t>i przekaz informacji (</a:t>
            </a:r>
            <a:r>
              <a:rPr lang="pl-PL" sz="2000" dirty="0" err="1" smtClean="0">
                <a:latin typeface="Arial" charset="0"/>
              </a:rPr>
              <a:t>WST-PW-PP</a:t>
            </a:r>
            <a:r>
              <a:rPr lang="pl-PL" sz="2000" dirty="0" smtClean="0">
                <a:latin typeface="Arial" charset="0"/>
              </a:rPr>
              <a:t>)</a:t>
            </a:r>
            <a:endParaRPr lang="pl-PL" sz="2000" dirty="0">
              <a:latin typeface="Arial" charset="0"/>
            </a:endParaRPr>
          </a:p>
          <a:p>
            <a:pPr>
              <a:buFontTx/>
              <a:buNone/>
            </a:pP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5123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Oznakowanie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tablice informacyjne i pamiątkowe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strona </a:t>
            </a:r>
            <a:r>
              <a:rPr lang="pl-PL" sz="2000" dirty="0" smtClean="0">
                <a:latin typeface="Arial" charset="0"/>
              </a:rPr>
              <a:t>internetowa projektu </a:t>
            </a:r>
            <a:r>
              <a:rPr lang="pl-PL" sz="2000" dirty="0" err="1" smtClean="0">
                <a:latin typeface="Arial" charset="0"/>
              </a:rPr>
              <a:t>vs</a:t>
            </a:r>
            <a:r>
              <a:rPr lang="pl-PL" sz="2000" dirty="0" smtClean="0">
                <a:latin typeface="Arial" charset="0"/>
              </a:rPr>
              <a:t>. strony internetowe Partnerów</a:t>
            </a:r>
            <a:endParaRPr lang="pl-PL" sz="2000" dirty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ulotki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prezentacje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latin typeface="Arial" charset="0"/>
              </a:rPr>
              <a:t>materiały </a:t>
            </a:r>
            <a:r>
              <a:rPr lang="pl-PL" sz="2000" dirty="0" smtClean="0">
                <a:latin typeface="Arial" charset="0"/>
              </a:rPr>
              <a:t>promocyjne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Dokumenty (umowy, dokumenty przetargowe, listy obecności, karty czasu pracy)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Oznakowanie podczas organizowanych wydarzeń</a:t>
            </a:r>
            <a:endParaRPr lang="pl-PL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pl-PL" sz="2000" dirty="0">
              <a:latin typeface="Arial" charset="0"/>
            </a:endParaRPr>
          </a:p>
          <a:p>
            <a:pPr>
              <a:buFontTx/>
              <a:buNone/>
            </a:pPr>
            <a:r>
              <a:rPr lang="pl-PL" sz="2000" dirty="0">
                <a:latin typeface="Arial" charset="0"/>
              </a:rPr>
              <a:t>Szczegółowe wytyczne znajdują się na </a:t>
            </a:r>
            <a:r>
              <a:rPr lang="pl-PL" sz="2000" dirty="0" smtClean="0">
                <a:latin typeface="Arial" charset="0"/>
              </a:rPr>
              <a:t>stronie internetowej </a:t>
            </a:r>
            <a:r>
              <a:rPr lang="pl-PL" sz="2000" dirty="0">
                <a:latin typeface="Arial" charset="0"/>
              </a:rPr>
              <a:t>programu </a:t>
            </a:r>
            <a:r>
              <a:rPr lang="pl-PL" sz="2000" dirty="0" err="1" smtClean="0">
                <a:solidFill>
                  <a:schemeClr val="accent2"/>
                </a:solidFill>
                <a:latin typeface="Arial" charset="0"/>
              </a:rPr>
              <a:t>www.plsk.eu</a:t>
            </a:r>
            <a:r>
              <a:rPr lang="pl-PL" sz="20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pl-PL" sz="2000" dirty="0" smtClean="0">
                <a:latin typeface="Arial" charset="0"/>
              </a:rPr>
              <a:t>w zakładce Dla Beneficjenta – Informacja i Promocja</a:t>
            </a: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5123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Oznakowanie 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latin typeface="Arial" charset="0"/>
              </a:rPr>
              <a:t>Wymiary </a:t>
            </a:r>
            <a:r>
              <a:rPr lang="pl-PL" sz="2800" smtClean="0">
                <a:latin typeface="Arial" charset="0"/>
              </a:rPr>
              <a:t>i rozmieszczenie logotypów</a:t>
            </a:r>
            <a:endParaRPr lang="pl-PL" sz="2800" dirty="0" smtClean="0"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latin typeface="Arial" charset="0"/>
              </a:rPr>
              <a:t>podpisy pod logotypami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latin typeface="Arial" charset="0"/>
              </a:rPr>
              <a:t>zapis o współfinansowaniu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 smtClean="0">
                <a:latin typeface="Arial" charset="0"/>
              </a:rPr>
              <a:t>wersje kolorystyczne (tło)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latin typeface="Arial" charset="0"/>
              </a:rPr>
              <a:t>w</a:t>
            </a:r>
            <a:r>
              <a:rPr lang="pl-PL" sz="2800" dirty="0" smtClean="0">
                <a:latin typeface="Arial" charset="0"/>
              </a:rPr>
              <a:t>ersje językowe </a:t>
            </a:r>
            <a:endParaRPr lang="pl-PL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/>
              <a:t>Przykłady oznakowania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sz="2000" dirty="0" smtClean="0">
                <a:latin typeface="Arial" charset="0"/>
              </a:rPr>
              <a:t>Projekt współfinansowany przez Unię Europejską z Europejskiego Funduszu Rozwoju Regionalnego w ramach Programu Współpracy </a:t>
            </a:r>
            <a:r>
              <a:rPr lang="pl-PL" sz="2000" dirty="0" err="1" smtClean="0">
                <a:latin typeface="Arial" charset="0"/>
              </a:rPr>
              <a:t>Transgranicznej</a:t>
            </a:r>
            <a:r>
              <a:rPr lang="pl-PL" sz="2000" dirty="0" smtClean="0">
                <a:latin typeface="Arial" charset="0"/>
              </a:rPr>
              <a:t> Rzeczpospolita Polska-Republika Słowacka 2007-2013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</p:txBody>
      </p:sp>
      <p:pic>
        <p:nvPicPr>
          <p:cNvPr id="6155" name="Picture 11" descr="EU+EFRR_cent-kol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1666" y="1844824"/>
            <a:ext cx="2005031" cy="1800200"/>
          </a:xfrm>
          <a:noFill/>
          <a:ln/>
        </p:spPr>
      </p:pic>
      <p:pic>
        <p:nvPicPr>
          <p:cNvPr id="10" name="Obraz 9" descr="logo_programu_pion+slogan_B&amp;W_P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645024"/>
            <a:ext cx="1512168" cy="1699299"/>
          </a:xfrm>
          <a:prstGeom prst="rect">
            <a:avLst/>
          </a:prstGeom>
        </p:spPr>
      </p:pic>
      <p:pic>
        <p:nvPicPr>
          <p:cNvPr id="11" name="Obraz 10" descr="flaga_UE+unia_europejska_EFRR_centralnie_B&amp;W_P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861048"/>
            <a:ext cx="1937792" cy="17343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5" y="1772816"/>
            <a:ext cx="1584175" cy="17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/>
              <a:t>Przykłady oznakowania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</p:txBody>
      </p:sp>
      <p:pic>
        <p:nvPicPr>
          <p:cNvPr id="10" name="Obraz 9" descr="logo_programu_pion+slogan_B&amp;W_P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672" y="3974170"/>
            <a:ext cx="1788159" cy="2009444"/>
          </a:xfrm>
          <a:prstGeom prst="rect">
            <a:avLst/>
          </a:prstGeom>
        </p:spPr>
      </p:pic>
      <p:pic>
        <p:nvPicPr>
          <p:cNvPr id="11" name="Obraz 10" descr="flaga_UE+unia_europejska_EFRR_centralnie_B&amp;W_P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44824"/>
            <a:ext cx="1937792" cy="1734324"/>
          </a:xfrm>
          <a:prstGeom prst="rect">
            <a:avLst/>
          </a:prstGeom>
        </p:spPr>
      </p:pic>
      <p:pic>
        <p:nvPicPr>
          <p:cNvPr id="14" name="Symbol zastępczy zawartości 13" descr="flaga_UE+unia_europejska_EFRR_centralnie_PL.gif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508104" y="3933056"/>
            <a:ext cx="2257778" cy="1981200"/>
          </a:xfrm>
        </p:spPr>
      </p:pic>
      <p:cxnSp>
        <p:nvCxnSpPr>
          <p:cNvPr id="16" name="Łącznik prosty 15"/>
          <p:cNvCxnSpPr/>
          <p:nvPr/>
        </p:nvCxnSpPr>
        <p:spPr>
          <a:xfrm>
            <a:off x="7668344" y="63093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nożenie 16"/>
          <p:cNvSpPr/>
          <p:nvPr/>
        </p:nvSpPr>
        <p:spPr>
          <a:xfrm>
            <a:off x="1763688" y="1988840"/>
            <a:ext cx="5112568" cy="3600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2" name="Mnożenie 11"/>
          <p:cNvSpPr/>
          <p:nvPr/>
        </p:nvSpPr>
        <p:spPr>
          <a:xfrm>
            <a:off x="1763688" y="1988840"/>
            <a:ext cx="5112568" cy="3600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3" name="Obraz 12" descr="logo_programu+slogan_P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39" y="1844824"/>
            <a:ext cx="1473801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/>
              <a:t>Przykłady oznakowania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7668344" y="63093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nożenie 11"/>
          <p:cNvSpPr/>
          <p:nvPr/>
        </p:nvSpPr>
        <p:spPr>
          <a:xfrm>
            <a:off x="2123728" y="3257600"/>
            <a:ext cx="5112568" cy="36004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060848"/>
            <a:ext cx="2160240" cy="217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Symbol zastępczy zawartości 12" descr="logo_programu_pion+slogan_B&amp;W_PL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735652"/>
            <a:ext cx="1114954" cy="1252929"/>
          </a:xfrm>
          <a:prstGeom prst="rect">
            <a:avLst/>
          </a:prstGeom>
        </p:spPr>
      </p:pic>
      <p:pic>
        <p:nvPicPr>
          <p:cNvPr id="14" name="Obraz 13" descr="flaga_UE+unia_europejska_EFRR_centralnie_B&amp;W_P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852936"/>
            <a:ext cx="1294145" cy="115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 dirty="0"/>
              <a:t>Przykłady oznakowania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7668344" y="63093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871" y="1981200"/>
            <a:ext cx="6337457" cy="432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pic>
        <p:nvPicPr>
          <p:cNvPr id="6147" name="Picture 3" descr="projekt_do_power_poin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182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772400" cy="1143000"/>
          </a:xfrm>
        </p:spPr>
        <p:txBody>
          <a:bodyPr/>
          <a:lstStyle/>
          <a:p>
            <a:r>
              <a:rPr lang="pl-PL" dirty="0"/>
              <a:t>Przykłady oznakowania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pl-PL" sz="2000" dirty="0" smtClean="0">
              <a:latin typeface="Arial" charset="0"/>
            </a:endParaRPr>
          </a:p>
          <a:p>
            <a:pPr>
              <a:lnSpc>
                <a:spcPct val="80000"/>
              </a:lnSpc>
              <a:buNone/>
            </a:pPr>
            <a:endParaRPr lang="pl-PL" sz="2000" dirty="0" smtClean="0">
              <a:latin typeface="Arial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7668344" y="630932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ymbol zastępczy zawartości 8" descr="rybarik_navrh3 cop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94520" y="1700808"/>
            <a:ext cx="4993704" cy="460851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333</Words>
  <Application>Microsoft Office PowerPoint</Application>
  <PresentationFormat>Pokaz na ekranie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Projekt domyślny</vt:lpstr>
      <vt:lpstr>Slajd 1</vt:lpstr>
      <vt:lpstr>Informacja i promocja </vt:lpstr>
      <vt:lpstr>Oznakowanie </vt:lpstr>
      <vt:lpstr>Oznakowanie </vt:lpstr>
      <vt:lpstr>Przykłady oznakowania</vt:lpstr>
      <vt:lpstr>Przykłady oznakowania</vt:lpstr>
      <vt:lpstr>Przykłady oznakowania</vt:lpstr>
      <vt:lpstr>Przykłady oznakowania</vt:lpstr>
      <vt:lpstr>Przykłady oznakowania</vt:lpstr>
      <vt:lpstr>Przykłady tablic</vt:lpstr>
      <vt:lpstr>Tablice informacyjne i pamiątkowe </vt:lpstr>
      <vt:lpstr>Rozpowszechnianie informacji o projekcie w mediach</vt:lpstr>
      <vt:lpstr>Promocja projektu</vt:lpstr>
      <vt:lpstr>Dziękuję za uwagę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Gągulski</dc:creator>
  <cp:lastModifiedBy>Agnieszka_Srokosz</cp:lastModifiedBy>
  <cp:revision>85</cp:revision>
  <dcterms:created xsi:type="dcterms:W3CDTF">2009-09-10T10:38:11Z</dcterms:created>
  <dcterms:modified xsi:type="dcterms:W3CDTF">2014-04-23T04:23:59Z</dcterms:modified>
</cp:coreProperties>
</file>