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80" r:id="rId3"/>
    <p:sldId id="256" r:id="rId4"/>
    <p:sldId id="270" r:id="rId5"/>
    <p:sldId id="278" r:id="rId6"/>
    <p:sldId id="281" r:id="rId7"/>
    <p:sldId id="269" r:id="rId8"/>
    <p:sldId id="283" r:id="rId9"/>
    <p:sldId id="271" r:id="rId10"/>
    <p:sldId id="273" r:id="rId11"/>
    <p:sldId id="276" r:id="rId12"/>
    <p:sldId id="279" r:id="rId13"/>
    <p:sldId id="265" r:id="rId14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zegorz_Golda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41" autoAdjust="0"/>
  </p:normalViewPr>
  <p:slideViewPr>
    <p:cSldViewPr>
      <p:cViewPr varScale="1">
        <p:scale>
          <a:sx n="95" d="100"/>
          <a:sy n="95" d="100"/>
        </p:scale>
        <p:origin x="-1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2" y="42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4-14T20:13:40.187" idx="1">
    <p:pos x="5324" y="1342"/>
    <p:text>pamiętajcie o jego aktualizacji, które zminiło datę obowiązywania pomocy regionalnej i de minimis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CFCB9-8E1A-44FE-B17D-7256D63D976B}" type="datetimeFigureOut">
              <a:rPr lang="pl-PL" smtClean="0"/>
              <a:pPr/>
              <a:t>2014-04-22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D885B-9B12-4C63-9608-595F4043B2B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B3F73-80B6-41C4-8EEF-FCE1DB3B0DD7}" type="slidenum">
              <a:rPr lang="pl-PL"/>
              <a:pPr/>
              <a:t>11</a:t>
            </a:fld>
            <a:endParaRPr lang="pl-PL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ADAD4-8311-4FBF-B1C4-BEBB117244F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EB930-AE3B-4CD8-A770-CBB1A5D049F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BACB0-E176-49C4-A229-1044A5CDA52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5F8173-5EA4-4AED-ACD2-06F671789AE3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ADAD4-8311-4FBF-B1C4-BEBB117244FE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D528A-C601-40C0-9F5D-4B87F39110ED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2EF78-D651-4AD8-B9CE-B5F356B43D19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B5E25-CED0-4A25-8C20-F3E909C93A79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8FAE8-7AAD-4153-AB53-1859FC9ECCE0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C4D5B-0F50-473E-9A1E-F5698AEBE7EB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F4BD6-949E-4AEF-9E3F-E322F7E70EE6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D528A-C601-40C0-9F5D-4B87F39110E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03CD3-332C-40B8-80AF-DE2629B80436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5A6DA-6654-4AD7-A700-A45236E46969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EB930-AE3B-4CD8-A770-CBB1A5D049FF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BACB0-E176-49C4-A229-1044A5CDA52C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5F8173-5EA4-4AED-ACD2-06F671789AE3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2EF78-D651-4AD8-B9CE-B5F356B43D1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B5E25-CED0-4A25-8C20-F3E909C93A7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8FAE8-7AAD-4153-AB53-1859FC9ECCE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C4D5B-0F50-473E-9A1E-F5698AEBE7E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F4BD6-949E-4AEF-9E3F-E322F7E70EE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03CD3-332C-40B8-80AF-DE2629B8043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5A6DA-6654-4AD7-A700-A45236E4696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ADCA73-24AD-48BD-89A8-BCDB035EF07A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ADCA73-24AD-48BD-89A8-BCDB035EF07A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pl-PL" sz="2000" b="1" dirty="0" smtClean="0">
                <a:cs typeface="Arial" charset="0"/>
              </a:rPr>
              <a:t>Pomoc publiczna </a:t>
            </a:r>
            <a:r>
              <a:rPr lang="pl-PL" sz="2000" b="1" dirty="0" err="1" smtClean="0">
                <a:cs typeface="Arial" charset="0"/>
              </a:rPr>
              <a:t>vs</a:t>
            </a:r>
            <a:r>
              <a:rPr lang="pl-PL" sz="2000" b="1" dirty="0" smtClean="0">
                <a:cs typeface="Arial" charset="0"/>
              </a:rPr>
              <a:t> wprowadzanie zmian </a:t>
            </a:r>
          </a:p>
          <a:p>
            <a:pPr algn="just">
              <a:lnSpc>
                <a:spcPct val="80000"/>
              </a:lnSpc>
            </a:pPr>
            <a:endParaRPr lang="pl-PL" sz="2000" dirty="0" smtClean="0">
              <a:cs typeface="Arial" charset="0"/>
            </a:endParaRPr>
          </a:p>
          <a:p>
            <a:pPr algn="just">
              <a:lnSpc>
                <a:spcPct val="80000"/>
              </a:lnSpc>
            </a:pPr>
            <a:r>
              <a:rPr lang="pl-PL" sz="2000" dirty="0" smtClean="0">
                <a:cs typeface="Arial" charset="0"/>
              </a:rPr>
              <a:t>zmiany w budżetach partnerów objętych pomocą de </a:t>
            </a:r>
            <a:r>
              <a:rPr lang="pl-PL" sz="2000" dirty="0" err="1" smtClean="0">
                <a:cs typeface="Arial" charset="0"/>
              </a:rPr>
              <a:t>minimis</a:t>
            </a:r>
            <a:r>
              <a:rPr lang="pl-PL" sz="2000" dirty="0" smtClean="0">
                <a:cs typeface="Arial" charset="0"/>
              </a:rPr>
              <a:t> lub regionalna pomocą inwestycyjną  musza być zgodne z warunkami określonymi w programie pomocowym i nie mogą prowadzić do zwiększenia wartości udzielonej pomocy</a:t>
            </a:r>
          </a:p>
          <a:p>
            <a:pPr algn="just">
              <a:lnSpc>
                <a:spcPct val="80000"/>
              </a:lnSpc>
            </a:pPr>
            <a:r>
              <a:rPr lang="pl-PL" sz="2000" dirty="0" smtClean="0">
                <a:cs typeface="Arial" charset="0"/>
              </a:rPr>
              <a:t>Wprowadzane zmiany muszą być zgodne z :</a:t>
            </a:r>
          </a:p>
          <a:p>
            <a:pPr algn="just">
              <a:lnSpc>
                <a:spcPct val="80000"/>
              </a:lnSpc>
              <a:buNone/>
            </a:pPr>
            <a:r>
              <a:rPr lang="pl-PL" sz="2000" dirty="0" smtClean="0">
                <a:cs typeface="Arial" charset="0"/>
              </a:rPr>
              <a:t>	programem pomocowym tj. rozporządzeniem z dnia 8.3.2013             w sprawie udzielania pomocy publicznej w ramach programów EWT 2007-2013 (np. termin udzielania pomocy publicznej, definicja nowej inwestycji , efekt zachęty…).</a:t>
            </a:r>
          </a:p>
          <a:p>
            <a:pPr algn="just">
              <a:lnSpc>
                <a:spcPct val="80000"/>
              </a:lnSpc>
            </a:pPr>
            <a:endParaRPr lang="pl-PL" sz="2000" dirty="0" smtClean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03FC0C-485F-4DEF-8C30-07359FC7DCD9}" type="slidenum">
              <a:rPr lang="sk-SK" smtClean="0"/>
              <a:pPr/>
              <a:t>11</a:t>
            </a:fld>
            <a:endParaRPr lang="sk-SK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132856"/>
            <a:ext cx="7772400" cy="4104456"/>
          </a:xfrm>
        </p:spPr>
        <p:txBody>
          <a:bodyPr/>
          <a:lstStyle/>
          <a:p>
            <a:pPr algn="just"/>
            <a:r>
              <a:rPr lang="sk-SK" sz="2000" dirty="0" smtClean="0">
                <a:latin typeface="+mn-lt"/>
              </a:rPr>
              <a:t>Nowy zwór załącznika (tabeli) nr 1 zawiera informacje</a:t>
            </a:r>
            <a:r>
              <a:rPr lang="sk-SK" sz="2000" baseline="0" dirty="0" smtClean="0">
                <a:latin typeface="+mn-lt"/>
              </a:rPr>
              <a:t> o udzielonej pomocy publicznej</a:t>
            </a:r>
            <a:endParaRPr lang="pl-PL" sz="3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20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Rzędy 9a, 9b – należy wykazać odpowiednio wydatki </a:t>
            </a:r>
            <a:r>
              <a:rPr lang="pl-PL" sz="20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kwalifikowalne</a:t>
            </a:r>
            <a:r>
              <a:rPr lang="pl-PL" sz="20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objęte Regionalną Pomocą Inwestycyjną oraz wydatki </a:t>
            </a:r>
            <a:r>
              <a:rPr lang="pl-PL" sz="20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kwalifikowalne</a:t>
            </a:r>
            <a:r>
              <a:rPr lang="pl-PL" sz="20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objęte pomocą de </a:t>
            </a:r>
            <a:r>
              <a:rPr lang="pl-PL" sz="20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minimis</a:t>
            </a:r>
            <a:endParaRPr lang="pl-PL" sz="3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20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Rzędy 14a, 14b – należy podać odpowiednio poziom dofinansowania z EFRR dla wydatków objętych Regionalną Pomocą Inwestycyjną oraz poziom dofinansowania z EFRR dla wydatków objętych </a:t>
            </a:r>
            <a:r>
              <a:rPr lang="pl-PL" sz="20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pomoca</a:t>
            </a:r>
            <a:r>
              <a:rPr lang="pl-PL" sz="20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pl-PL" sz="20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minimis</a:t>
            </a:r>
            <a:endParaRPr lang="pl-PL" sz="20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pl-PL" sz="20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Rzędy 15a, 15b – należy odpowiednio obliczyć wartość EFRR dla wydatków objętych Regionalną Pomocą Inwestycyjną oraz EFRR dla wydatków objętych pomocą de </a:t>
            </a:r>
            <a:r>
              <a:rPr lang="pl-PL" sz="20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minimis</a:t>
            </a:r>
            <a:endParaRPr lang="pl-PL" sz="20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US" sz="2000" dirty="0" smtClean="0">
              <a:latin typeface="+mn-lt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115616" y="119675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Nowy wzór raportów</a:t>
            </a:r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3630" y="1077542"/>
            <a:ext cx="7342746" cy="566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ál 11"/>
          <p:cNvSpPr/>
          <p:nvPr/>
        </p:nvSpPr>
        <p:spPr>
          <a:xfrm>
            <a:off x="467544" y="5733256"/>
            <a:ext cx="648072" cy="1008112"/>
          </a:xfrm>
          <a:prstGeom prst="ellipse">
            <a:avLst/>
          </a:prstGeom>
          <a:solidFill>
            <a:srgbClr val="FFC000">
              <a:alpha val="21000"/>
            </a:srgbClr>
          </a:solidFill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ál 11"/>
          <p:cNvSpPr/>
          <p:nvPr/>
        </p:nvSpPr>
        <p:spPr>
          <a:xfrm>
            <a:off x="467544" y="2060848"/>
            <a:ext cx="648072" cy="1008112"/>
          </a:xfrm>
          <a:prstGeom prst="ellipse">
            <a:avLst/>
          </a:prstGeom>
          <a:solidFill>
            <a:srgbClr val="FFC000">
              <a:alpha val="21000"/>
            </a:srgbClr>
          </a:solidFill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ál 11"/>
          <p:cNvSpPr/>
          <p:nvPr/>
        </p:nvSpPr>
        <p:spPr>
          <a:xfrm>
            <a:off x="467544" y="4437112"/>
            <a:ext cx="648072" cy="1008112"/>
          </a:xfrm>
          <a:prstGeom prst="ellipse">
            <a:avLst/>
          </a:prstGeom>
          <a:solidFill>
            <a:srgbClr val="FFC000">
              <a:alpha val="21000"/>
            </a:srgbClr>
          </a:solidFill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pl-PL" dirty="0"/>
              <a:t>Dziękuję za uwagę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2450703"/>
          </a:xfrm>
        </p:spPr>
        <p:txBody>
          <a:bodyPr/>
          <a:lstStyle/>
          <a:p>
            <a:r>
              <a:rPr lang="pl-PL" sz="4000" dirty="0" smtClean="0"/>
              <a:t>Pomoc publiczna w projektach – podsumowanie z dnia pierwszego</a:t>
            </a:r>
            <a:endParaRPr lang="pl-PL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84888" y="5084763"/>
            <a:ext cx="2552700" cy="838200"/>
          </a:xfrm>
        </p:spPr>
        <p:txBody>
          <a:bodyPr/>
          <a:lstStyle/>
          <a:p>
            <a:pPr algn="r"/>
            <a:r>
              <a:rPr lang="pl-PL" sz="2000" i="1" dirty="0" smtClean="0"/>
              <a:t>WST </a:t>
            </a:r>
            <a:r>
              <a:rPr lang="pl-PL" sz="2000" i="1" dirty="0" err="1"/>
              <a:t>PL-SK</a:t>
            </a:r>
            <a:endParaRPr lang="pl-PL" sz="20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pl-PL" dirty="0" smtClean="0"/>
              <a:t>	</a:t>
            </a:r>
          </a:p>
          <a:p>
            <a:pPr lvl="0" algn="ctr">
              <a:buNone/>
            </a:pPr>
            <a:r>
              <a:rPr lang="pl-PL" dirty="0" smtClean="0"/>
              <a:t>Rozporządzenie Ministra Rozwoju Regionalnego z dnia 8 marca 2013 r. w sprawie udzielania pomocy publicznej w ramach programów Europejskiej Współpracy Terytorialnej, 2007 – 2013 (Dz. U. z 2013 r., </a:t>
            </a:r>
            <a:r>
              <a:rPr lang="pl-PL" dirty="0" err="1" smtClean="0"/>
              <a:t>poz</a:t>
            </a:r>
            <a:r>
              <a:rPr lang="pl-PL" dirty="0" smtClean="0"/>
              <a:t> 365).</a:t>
            </a:r>
            <a:endParaRPr lang="pl-PL" b="1" dirty="0" smtClean="0"/>
          </a:p>
          <a:p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6497" t="11074" r="4911" b="3286"/>
          <a:stretch>
            <a:fillRect/>
          </a:stretch>
        </p:blipFill>
        <p:spPr bwMode="auto">
          <a:xfrm>
            <a:off x="-36512" y="0"/>
            <a:ext cx="9234549" cy="671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3" y="-1539552"/>
            <a:ext cx="9936000" cy="875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08050"/>
            <a:ext cx="8229600" cy="1143000"/>
          </a:xfrm>
        </p:spPr>
        <p:txBody>
          <a:bodyPr/>
          <a:lstStyle/>
          <a:p>
            <a:r>
              <a:rPr lang="pl-PL" sz="2400" b="1" dirty="0" smtClean="0">
                <a:solidFill>
                  <a:schemeClr val="tx1"/>
                </a:solidFill>
              </a:rPr>
              <a:t/>
            </a:r>
            <a:br>
              <a:rPr lang="pl-PL" sz="2400" b="1" dirty="0" smtClean="0">
                <a:solidFill>
                  <a:schemeClr val="tx1"/>
                </a:solidFill>
              </a:rPr>
            </a:br>
            <a:r>
              <a:rPr lang="pl-PL" sz="2400" b="1" dirty="0" smtClean="0">
                <a:solidFill>
                  <a:schemeClr val="tx1"/>
                </a:solidFill>
              </a:rPr>
              <a:t>Umowa </a:t>
            </a:r>
            <a:r>
              <a:rPr lang="pl-PL" sz="2400" b="1" dirty="0">
                <a:solidFill>
                  <a:schemeClr val="tx1"/>
                </a:solidFill>
              </a:rPr>
              <a:t>o dofinansowanie projektu </a:t>
            </a:r>
            <a:r>
              <a:rPr lang="pl-PL" sz="2400" b="1" dirty="0" smtClean="0">
                <a:solidFill>
                  <a:schemeClr val="tx1"/>
                </a:solidFill>
              </a:rPr>
              <a:t>z pomocą publiczną – </a:t>
            </a:r>
            <a:r>
              <a:rPr lang="pl-PL" sz="2400" b="1" dirty="0">
                <a:solidFill>
                  <a:schemeClr val="tx1"/>
                </a:solidFill>
              </a:rPr>
              <a:t>najistotniejsze </a:t>
            </a:r>
            <a:r>
              <a:rPr lang="pl-PL" sz="2400" b="1" dirty="0" smtClean="0">
                <a:solidFill>
                  <a:schemeClr val="tx1"/>
                </a:solidFill>
              </a:rPr>
              <a:t>dodatkowe postanowienia</a:t>
            </a: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752230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endParaRPr lang="pl-PL" sz="1800" dirty="0" smtClean="0">
              <a:cs typeface="Arial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>
                <a:cs typeface="Arial" charset="0"/>
              </a:rPr>
              <a:t>§</a:t>
            </a:r>
            <a:r>
              <a:rPr lang="pl-PL" sz="2000" dirty="0" smtClean="0">
                <a:cs typeface="Arial" charset="0"/>
              </a:rPr>
              <a:t> </a:t>
            </a:r>
            <a:r>
              <a:rPr lang="pl-PL" sz="2000" dirty="0" smtClean="0">
                <a:cs typeface="Arial" charset="0"/>
              </a:rPr>
              <a:t>1 definicje </a:t>
            </a:r>
            <a:r>
              <a:rPr lang="sk-SK" sz="2000" dirty="0" smtClean="0"/>
              <a:t>pomocy de minimis</a:t>
            </a:r>
            <a:r>
              <a:rPr lang="pl-PL" sz="2000" dirty="0" smtClean="0">
                <a:cs typeface="Arial" charset="0"/>
              </a:rPr>
              <a:t>, regionalnej pomocy inwestycyjnej, </a:t>
            </a:r>
            <a:r>
              <a:rPr lang="sk-SK" sz="2000" dirty="0" smtClean="0"/>
              <a:t>programie pomocy</a:t>
            </a:r>
            <a:r>
              <a:rPr lang="pl-PL" sz="2000" dirty="0" smtClean="0">
                <a:cs typeface="Arial" charset="0"/>
              </a:rPr>
              <a:t>, kosztów kwalifikowalnych</a:t>
            </a:r>
            <a:r>
              <a:rPr lang="pl-PL" sz="2000" b="1" dirty="0" smtClean="0">
                <a:cs typeface="Arial" charset="0"/>
              </a:rPr>
              <a:t>,</a:t>
            </a:r>
          </a:p>
          <a:p>
            <a:pPr marL="742950" marR="0" lvl="1" indent="-342900" algn="just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2000" dirty="0" smtClean="0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  <a:p>
            <a:pPr lvl="1" indent="-342900" algn="just">
              <a:buFont typeface="Arial" pitchFamily="34" charset="0"/>
              <a:buChar char="•"/>
              <a:defRPr/>
            </a:pPr>
            <a:r>
              <a:rPr lang="pl-PL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Koszty </a:t>
            </a:r>
            <a:r>
              <a:rPr lang="pl-PL" sz="20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kwalifikowalne</a:t>
            </a:r>
            <a:r>
              <a:rPr lang="pl-PL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należy przez to rozumieć</a:t>
            </a:r>
            <a:r>
              <a:rPr lang="pl-PL" sz="20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koszty uznane za </a:t>
            </a:r>
            <a:r>
              <a:rPr lang="pl-PL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kwalifikowalne</a:t>
            </a:r>
            <a:r>
              <a:rPr lang="pl-PL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zgodnie z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pl-PL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 indent="-342900" algn="just">
              <a:defRPr/>
            </a:pPr>
            <a:r>
              <a:rPr lang="pl-PL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Rozporządzeniem Wykonawczym,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 indent="-342900" algn="just">
              <a:defRPr/>
            </a:pPr>
            <a:r>
              <a:rPr lang="pl-PL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krajowymi przepisami, 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 indent="-342900" algn="just">
              <a:defRPr/>
            </a:pPr>
            <a:r>
              <a:rPr lang="pl-PL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Wytycznymi w sprawie kwalifikowalności, zasadami określonymi w Podręczniku Programu oraz </a:t>
            </a:r>
            <a:r>
              <a:rPr lang="pl-PL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programie pomocowym </a:t>
            </a:r>
            <a:r>
              <a:rPr lang="pl-PL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w przypadku projektów objętych pomocą publiczną; </a:t>
            </a:r>
          </a:p>
          <a:p>
            <a:pPr algn="ctr">
              <a:buNone/>
            </a:pPr>
            <a:endParaRPr lang="pl-PL" sz="2000" dirty="0" smtClean="0">
              <a:cs typeface="Arial" charset="0"/>
            </a:endParaRPr>
          </a:p>
          <a:p>
            <a:pPr algn="ctr">
              <a:buNone/>
            </a:pPr>
            <a:endParaRPr lang="pl-PL" sz="1800" dirty="0" smtClean="0">
              <a:cs typeface="Arial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83568" y="2924944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endParaRPr lang="pl-P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72008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sz="2000" b="1" kern="1200" dirty="0" smtClean="0">
                <a:cs typeface="Times New Roman" pitchFamily="18" charset="0"/>
              </a:rPr>
              <a:t>	</a:t>
            </a:r>
            <a:r>
              <a:rPr lang="pl-PL" sz="2400" b="1" kern="1200" dirty="0" smtClean="0">
                <a:cs typeface="Times New Roman" pitchFamily="18" charset="0"/>
              </a:rPr>
              <a:t>wkład własny</a:t>
            </a:r>
          </a:p>
          <a:p>
            <a:pPr algn="just">
              <a:buNone/>
            </a:pPr>
            <a:r>
              <a:rPr lang="pl-PL" sz="2000" b="1" kern="1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000" b="1" kern="1200" dirty="0" smtClean="0">
                <a:cs typeface="Times New Roman" pitchFamily="18" charset="0"/>
              </a:rPr>
              <a:t>wkład finansowy partnera musi wynosić co najmniej 25 % kosztów kwalifikowalnych i pochodzić ze  środków własnych albo finansowania zewnętrznego, bez działu środków publicznych </a:t>
            </a:r>
          </a:p>
          <a:p>
            <a:pPr algn="just"/>
            <a:r>
              <a:rPr lang="pl-PL" sz="2000" b="1" kern="1200" dirty="0" smtClean="0">
                <a:cs typeface="Times New Roman" pitchFamily="18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cs typeface="Times New Roman" pitchFamily="18" charset="0"/>
              </a:rPr>
              <a:t>niedopuszczalne: </a:t>
            </a:r>
            <a:r>
              <a:rPr lang="pl-PL" sz="2000" dirty="0" smtClean="0">
                <a:latin typeface="Arial" pitchFamily="34" charset="0"/>
                <a:ea typeface="Times New Roman"/>
                <a:cs typeface="Arial" pitchFamily="34" charset="0"/>
              </a:rPr>
              <a:t>źródło wkładu własnego uznaje się np. wsparcie pochodzące z programów pomocowych,  a także wszelkie inne formy pomocy udzielane przez państwo </a:t>
            </a:r>
            <a:r>
              <a:rPr lang="pl-PL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promesa z Ministerstw, dotacje z funduszy celowych, kredyt preferencyjny etc.  </a:t>
            </a:r>
          </a:p>
          <a:p>
            <a:pPr algn="just"/>
            <a:r>
              <a:rPr lang="pl-PL" sz="2000" dirty="0" smtClean="0">
                <a:cs typeface="Times New Roman" pitchFamily="18" charset="0"/>
              </a:rPr>
              <a:t>dopuszczalne: </a:t>
            </a:r>
            <a:r>
              <a:rPr lang="pl-PL" sz="2000" dirty="0" smtClean="0">
                <a:solidFill>
                  <a:schemeClr val="tx2"/>
                </a:solidFill>
                <a:cs typeface="Times New Roman" pitchFamily="18" charset="0"/>
              </a:rPr>
              <a:t>dochody uzyskiwane przez gminne jednostki budżetowe oraz wpłaty od gminnych zakładów budżetowych; dochody z majątku gminy; spadki, zapisy i darowizny na rzecz gminy czy też odsetki od pożyczek udzielanych przez gminę; odsetki od  środków finansowych gromadzonych na rachunkach bankowych gmin, kredyt komercyjny. </a:t>
            </a:r>
            <a:endParaRPr lang="pl-PL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pl-PL" dirty="0" smtClean="0"/>
              <a:t>Załącznik nr 7 - Podział  środków dofinansowania pomiędzy partnerów projektu;</a:t>
            </a:r>
            <a:endParaRPr lang="pl-PL" b="1" dirty="0" smtClean="0"/>
          </a:p>
          <a:p>
            <a:endParaRPr lang="pl-PL" dirty="0"/>
          </a:p>
        </p:txBody>
      </p:sp>
      <p:pic>
        <p:nvPicPr>
          <p:cNvPr id="5" name="Obraz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429000"/>
            <a:ext cx="748883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6288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pl-PL" sz="2000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pl-PL" sz="2000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pl-PL" sz="2000" dirty="0" smtClean="0">
                <a:cs typeface="Arial" charset="0"/>
              </a:rPr>
              <a:t>obowiązek przechowania dokumentów dotyczących udzielonej pomocy - </a:t>
            </a:r>
            <a:r>
              <a:rPr lang="pl-PL" sz="2000" b="1" dirty="0" smtClean="0">
                <a:cs typeface="Arial" charset="0"/>
              </a:rPr>
              <a:t>10 lat od daty wypłacenia ostatniej refundacji z EFRR</a:t>
            </a:r>
          </a:p>
          <a:p>
            <a:pPr>
              <a:lnSpc>
                <a:spcPct val="80000"/>
              </a:lnSpc>
            </a:pPr>
            <a:endParaRPr lang="pl-PL" sz="2000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pl-PL" sz="2000" dirty="0" smtClean="0">
                <a:cs typeface="Arial" charset="0"/>
              </a:rPr>
              <a:t>PW w imieniu własnym oraz pozostałych partnerów ma obowiązek przesyłania do IZ </a:t>
            </a:r>
            <a:r>
              <a:rPr lang="pl-PL" sz="2000" b="1" dirty="0" smtClean="0">
                <a:cs typeface="Arial" charset="0"/>
              </a:rPr>
              <a:t>oświadczenia o wykorzystaniu projektu zgodnie z unijnymi i krajowymi przepisami</a:t>
            </a:r>
            <a:r>
              <a:rPr lang="pl-PL" sz="2000" dirty="0" smtClean="0">
                <a:cs typeface="Arial" charset="0"/>
              </a:rPr>
              <a:t> w zakresie pomocy publicznej oraz pomocy de </a:t>
            </a:r>
            <a:r>
              <a:rPr lang="pl-PL" sz="2000" dirty="0" err="1" smtClean="0">
                <a:cs typeface="Arial" charset="0"/>
              </a:rPr>
              <a:t>minimis</a:t>
            </a:r>
            <a:r>
              <a:rPr lang="pl-PL" sz="2000" dirty="0" smtClean="0">
                <a:cs typeface="Arial" charset="0"/>
              </a:rPr>
              <a:t>, </a:t>
            </a:r>
          </a:p>
          <a:p>
            <a:pPr>
              <a:lnSpc>
                <a:spcPct val="80000"/>
              </a:lnSpc>
              <a:buNone/>
            </a:pPr>
            <a:r>
              <a:rPr lang="pl-PL" sz="2000" dirty="0" smtClean="0">
                <a:cs typeface="Arial" charset="0"/>
              </a:rPr>
              <a:t>	- za pośrednictwem właściwego kontrolera krajowego, </a:t>
            </a:r>
          </a:p>
          <a:p>
            <a:pPr>
              <a:lnSpc>
                <a:spcPct val="80000"/>
              </a:lnSpc>
              <a:buNone/>
            </a:pPr>
            <a:r>
              <a:rPr lang="pl-PL" sz="2000" dirty="0" smtClean="0">
                <a:cs typeface="Arial" charset="0"/>
              </a:rPr>
              <a:t>	- co roku przez okres 10 lat licząc od dnia podpisania umowy o dofinansowanie.</a:t>
            </a:r>
          </a:p>
          <a:p>
            <a:pPr>
              <a:lnSpc>
                <a:spcPct val="80000"/>
              </a:lnSpc>
              <a:buNone/>
            </a:pPr>
            <a:endParaRPr lang="pl-PL" sz="2000" dirty="0" smtClean="0">
              <a:cs typeface="Arial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051720" y="1196752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Obowi</a:t>
            </a:r>
            <a:r>
              <a:rPr lang="pl-PL" sz="3200" dirty="0" err="1" smtClean="0"/>
              <a:t>ązki</a:t>
            </a:r>
            <a:r>
              <a:rPr lang="pl-PL" sz="3200" dirty="0" smtClean="0"/>
              <a:t> dodatkowe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255</Words>
  <Application>Microsoft Office PowerPoint</Application>
  <PresentationFormat>Pokaz na ekranie (4:3)</PresentationFormat>
  <Paragraphs>38</Paragraphs>
  <Slides>12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12</vt:i4>
      </vt:variant>
    </vt:vector>
  </HeadingPairs>
  <TitlesOfParts>
    <vt:vector size="14" baseType="lpstr">
      <vt:lpstr>Projekt domyślny</vt:lpstr>
      <vt:lpstr>1_Projekt domyślny</vt:lpstr>
      <vt:lpstr>Slajd 1</vt:lpstr>
      <vt:lpstr>Pomoc publiczna w projektach – podsumowanie z dnia pierwszego</vt:lpstr>
      <vt:lpstr>Slajd 3</vt:lpstr>
      <vt:lpstr>Slajd 4</vt:lpstr>
      <vt:lpstr>Slajd 5</vt:lpstr>
      <vt:lpstr> Umowa o dofinansowanie projektu z pomocą publiczną – najistotniejsze dodatkowe postanowienia</vt:lpstr>
      <vt:lpstr>Slajd 7</vt:lpstr>
      <vt:lpstr>Slajd 8</vt:lpstr>
      <vt:lpstr>Slajd 9</vt:lpstr>
      <vt:lpstr>Slajd 10</vt:lpstr>
      <vt:lpstr>Slajd 11</vt:lpstr>
      <vt:lpstr>Dziękuję za uwagę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Umowy o dofinansowanie projektów, umowy partnerskie - najistotniejsze postanowienia</dc:title>
  <dc:creator>PLSK</dc:creator>
  <cp:lastModifiedBy>Jolanta_Wiktor</cp:lastModifiedBy>
  <cp:revision>92</cp:revision>
  <dcterms:created xsi:type="dcterms:W3CDTF">2009-09-15T11:44:38Z</dcterms:created>
  <dcterms:modified xsi:type="dcterms:W3CDTF">2014-04-22T12:10:05Z</dcterms:modified>
</cp:coreProperties>
</file>